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1"/>
  </p:sldMasterIdLst>
  <p:notesMasterIdLst>
    <p:notesMasterId r:id="rId5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7" r:id="rId17"/>
    <p:sldId id="271" r:id="rId18"/>
    <p:sldId id="289" r:id="rId19"/>
    <p:sldId id="272" r:id="rId20"/>
    <p:sldId id="273" r:id="rId21"/>
    <p:sldId id="274" r:id="rId22"/>
    <p:sldId id="275" r:id="rId23"/>
    <p:sldId id="276" r:id="rId24"/>
    <p:sldId id="278" r:id="rId25"/>
    <p:sldId id="288" r:id="rId26"/>
    <p:sldId id="279" r:id="rId27"/>
    <p:sldId id="280" r:id="rId28"/>
    <p:sldId id="281" r:id="rId29"/>
    <p:sldId id="282" r:id="rId30"/>
    <p:sldId id="306" r:id="rId31"/>
    <p:sldId id="283" r:id="rId32"/>
    <p:sldId id="291" r:id="rId33"/>
    <p:sldId id="292" r:id="rId34"/>
    <p:sldId id="295" r:id="rId35"/>
    <p:sldId id="307" r:id="rId36"/>
    <p:sldId id="293" r:id="rId37"/>
    <p:sldId id="294" r:id="rId38"/>
    <p:sldId id="296" r:id="rId39"/>
    <p:sldId id="297" r:id="rId40"/>
    <p:sldId id="298" r:id="rId41"/>
    <p:sldId id="299" r:id="rId42"/>
    <p:sldId id="300" r:id="rId43"/>
    <p:sldId id="302" r:id="rId44"/>
    <p:sldId id="301" r:id="rId45"/>
    <p:sldId id="303" r:id="rId46"/>
    <p:sldId id="317" r:id="rId47"/>
    <p:sldId id="316" r:id="rId48"/>
    <p:sldId id="304" r:id="rId49"/>
    <p:sldId id="305" r:id="rId50"/>
    <p:sldId id="308" r:id="rId51"/>
    <p:sldId id="310" r:id="rId5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4"/>
    <p:restoredTop sz="94690"/>
  </p:normalViewPr>
  <p:slideViewPr>
    <p:cSldViewPr snapToGrid="0" snapToObjects="1">
      <p:cViewPr varScale="1">
        <p:scale>
          <a:sx n="141" d="100"/>
          <a:sy n="141" d="100"/>
        </p:scale>
        <p:origin x="-952" y="-1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printerSettings" Target="printerSettings/printerSettings1.bin"/><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jpg>
</file>

<file path=ppt/media/image11.png>
</file>

<file path=ppt/media/image12.png>
</file>

<file path=ppt/media/image13.jpg>
</file>

<file path=ppt/media/image15.pn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png>
</file>

<file path=ppt/media/image24.jpg>
</file>

<file path=ppt/media/image25.jpg>
</file>

<file path=ppt/media/image3.png>
</file>

<file path=ppt/media/image4.jpg>
</file>

<file path=ppt/media/image5.gif>
</file>

<file path=ppt/media/image6.jpg>
</file>

<file path=ppt/media/image7.gif>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514F57-997D-44FF-9BFD-3207D992120F}" type="datetimeFigureOut">
              <a:rPr lang="en-NZ" smtClean="0"/>
              <a:t>6/09/17</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377A1C-301F-47A4-9F4F-350FCC76E083}" type="slidenum">
              <a:rPr lang="en-NZ" smtClean="0"/>
              <a:t>‹#›</a:t>
            </a:fld>
            <a:endParaRPr lang="en-NZ"/>
          </a:p>
        </p:txBody>
      </p:sp>
    </p:spTree>
    <p:extLst>
      <p:ext uri="{BB962C8B-B14F-4D97-AF65-F5344CB8AC3E}">
        <p14:creationId xmlns:p14="http://schemas.microsoft.com/office/powerpoint/2010/main" val="14488001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10"/>
          </p:nvPr>
        </p:nvSpPr>
        <p:spPr/>
        <p:txBody>
          <a:bodyPr/>
          <a:lstStyle/>
          <a:p>
            <a:fld id="{48377A1C-301F-47A4-9F4F-350FCC76E083}" type="slidenum">
              <a:rPr lang="en-NZ" smtClean="0"/>
              <a:t>7</a:t>
            </a:fld>
            <a:endParaRPr lang="en-NZ"/>
          </a:p>
        </p:txBody>
      </p:sp>
    </p:spTree>
    <p:extLst>
      <p:ext uri="{BB962C8B-B14F-4D97-AF65-F5344CB8AC3E}">
        <p14:creationId xmlns:p14="http://schemas.microsoft.com/office/powerpoint/2010/main" val="1896467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AU"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6/09/17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319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AU"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AU" smtClean="0"/>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6/09/17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15505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AU"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6/09/17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80124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AU"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AU"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6/09/17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529102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AU"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6/09/17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712948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AU"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AU"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6/09/17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44247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AU"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AU"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6/09/17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955191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AU"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6/09/17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617611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AU"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6/09/17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46139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dirty="0"/>
          </a:p>
        </p:txBody>
      </p:sp>
      <p:sp>
        <p:nvSpPr>
          <p:cNvPr id="3" name="Content Placeholder 2"/>
          <p:cNvSpPr>
            <a:spLocks noGrp="1"/>
          </p:cNvSpPr>
          <p:nvPr>
            <p:ph idx="1"/>
          </p:nvPr>
        </p:nvSpPr>
        <p:spPr/>
        <p:txBody>
          <a:bodyPr anchor="ct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6/09/17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34514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AU"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6/09/17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4238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AU"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6/09/17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75473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6/09/17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24549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6/09/17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67066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6/09/17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860869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AU"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6/09/17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39273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AU"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AU" smtClean="0"/>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6/09/17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5000303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AU"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A87A34-81AB-432B-8DAE-1953F412C126}" type="datetimeFigureOut">
              <a:rPr lang="en-US" smtClean="0"/>
              <a:pPr/>
              <a:t>6/09/17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83690368"/>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youtu.be/hZxnzfnt5v8"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28400" y="406401"/>
            <a:ext cx="8574622" cy="2616199"/>
          </a:xfrm>
        </p:spPr>
        <p:txBody>
          <a:bodyPr/>
          <a:lstStyle/>
          <a:p>
            <a:r>
              <a:rPr lang="en-US" dirty="0"/>
              <a:t>Introduction to Statistics and Data Representation</a:t>
            </a:r>
          </a:p>
        </p:txBody>
      </p:sp>
      <p:sp>
        <p:nvSpPr>
          <p:cNvPr id="3" name="Subtitle 2"/>
          <p:cNvSpPr>
            <a:spLocks noGrp="1"/>
          </p:cNvSpPr>
          <p:nvPr>
            <p:ph type="subTitle" idx="1"/>
          </p:nvPr>
        </p:nvSpPr>
        <p:spPr/>
        <p:txBody>
          <a:bodyPr/>
          <a:lstStyle/>
          <a:p>
            <a:r>
              <a:rPr lang="en-US" dirty="0" smtClean="0"/>
              <a:t>So why do we need all these numbers</a:t>
            </a:r>
            <a:endParaRPr lang="en-US" dirty="0"/>
          </a:p>
        </p:txBody>
      </p:sp>
    </p:spTree>
    <p:extLst>
      <p:ext uri="{BB962C8B-B14F-4D97-AF65-F5344CB8AC3E}">
        <p14:creationId xmlns:p14="http://schemas.microsoft.com/office/powerpoint/2010/main" val="168208527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84311" y="2244305"/>
            <a:ext cx="5589350" cy="3475008"/>
          </a:xfrm>
        </p:spPr>
        <p:txBody>
          <a:bodyPr>
            <a:normAutofit lnSpcReduction="10000"/>
          </a:bodyPr>
          <a:lstStyle/>
          <a:p>
            <a:pPr marL="0" indent="0">
              <a:buNone/>
            </a:pPr>
            <a:r>
              <a:rPr lang="en-US" sz="2800" b="1" dirty="0"/>
              <a:t>Inferential </a:t>
            </a:r>
            <a:r>
              <a:rPr lang="en-US" sz="2800" b="1" dirty="0" smtClean="0"/>
              <a:t>statistics</a:t>
            </a:r>
          </a:p>
          <a:p>
            <a:pPr marL="0" indent="0">
              <a:buNone/>
            </a:pPr>
            <a:r>
              <a:rPr lang="en-US" sz="2800" dirty="0" smtClean="0"/>
              <a:t>Estimation </a:t>
            </a:r>
            <a:r>
              <a:rPr lang="en-US" sz="2800" dirty="0"/>
              <a:t>is the group of statistics which allow for the estimation about population values based upon sample data. The two types of statistics in this category are population parameter estimates and confidence intervals. </a:t>
            </a:r>
          </a:p>
          <a:p>
            <a:pPr marL="0" indent="0">
              <a:buNone/>
            </a:pP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56374" y="2001327"/>
            <a:ext cx="3347747" cy="3383361"/>
          </a:xfrm>
          <a:prstGeom prst="rect">
            <a:avLst/>
          </a:prstGeom>
        </p:spPr>
      </p:pic>
    </p:spTree>
    <p:extLst>
      <p:ext uri="{BB962C8B-B14F-4D97-AF65-F5344CB8AC3E}">
        <p14:creationId xmlns:p14="http://schemas.microsoft.com/office/powerpoint/2010/main" val="2977756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10018713" cy="3124201"/>
          </a:xfrm>
        </p:spPr>
        <p:txBody>
          <a:bodyPr>
            <a:normAutofit/>
          </a:bodyPr>
          <a:lstStyle/>
          <a:p>
            <a:endParaRPr lang="en-US" sz="2800" dirty="0"/>
          </a:p>
          <a:p>
            <a:pPr marL="0" indent="0">
              <a:buNone/>
            </a:pPr>
            <a:r>
              <a:rPr lang="en-US" sz="2800" b="1" dirty="0"/>
              <a:t>Inferential </a:t>
            </a:r>
            <a:r>
              <a:rPr lang="en-US" sz="2800" b="1" dirty="0" smtClean="0"/>
              <a:t>statistics</a:t>
            </a:r>
            <a:r>
              <a:rPr lang="en-US" sz="2800" dirty="0" smtClean="0"/>
              <a:t> </a:t>
            </a:r>
            <a:endParaRPr lang="en-US" sz="2800" dirty="0"/>
          </a:p>
          <a:p>
            <a:pPr marL="0" indent="0">
              <a:buNone/>
            </a:pPr>
            <a:r>
              <a:rPr lang="en-US" sz="2800" dirty="0"/>
              <a:t>Modeling allows us to develop mathematical equations which describe the interrelationships between two or more variables. </a:t>
            </a:r>
          </a:p>
          <a:p>
            <a:pPr marL="0" indent="0">
              <a:buNone/>
            </a:pPr>
            <a:endParaRPr lang="en-US" sz="2800" dirty="0"/>
          </a:p>
        </p:txBody>
      </p:sp>
    </p:spTree>
    <p:extLst>
      <p:ext uri="{BB962C8B-B14F-4D97-AF65-F5344CB8AC3E}">
        <p14:creationId xmlns:p14="http://schemas.microsoft.com/office/powerpoint/2010/main" val="25767510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10018713" cy="3124201"/>
          </a:xfrm>
        </p:spPr>
        <p:txBody>
          <a:bodyPr>
            <a:normAutofit/>
          </a:bodyPr>
          <a:lstStyle/>
          <a:p>
            <a:endParaRPr lang="en-US" sz="2800" dirty="0"/>
          </a:p>
          <a:p>
            <a:pPr marL="0" indent="0">
              <a:buNone/>
            </a:pPr>
            <a:r>
              <a:rPr lang="en-US" sz="2800" b="1" dirty="0"/>
              <a:t>Inferential </a:t>
            </a:r>
            <a:r>
              <a:rPr lang="en-US" sz="2800" b="1" dirty="0" smtClean="0"/>
              <a:t>statistics</a:t>
            </a:r>
            <a:r>
              <a:rPr lang="en-US" sz="2800" dirty="0" smtClean="0"/>
              <a:t> </a:t>
            </a:r>
            <a:endParaRPr lang="en-US" sz="2800" dirty="0"/>
          </a:p>
          <a:p>
            <a:pPr marL="0" indent="0">
              <a:buNone/>
            </a:pPr>
            <a:r>
              <a:rPr lang="en-US" sz="2800" dirty="0" smtClean="0"/>
              <a:t>Hypothesis testing allows us to test whether a particular hypothesis we have developed is supported by a systematic analysis of the data</a:t>
            </a:r>
            <a:endParaRPr lang="en-US" sz="2800" dirty="0"/>
          </a:p>
          <a:p>
            <a:pPr marL="0" indent="0">
              <a:buNone/>
            </a:pPr>
            <a:endParaRPr lang="en-US" sz="2800" dirty="0"/>
          </a:p>
          <a:p>
            <a:pPr marL="0" indent="0">
              <a:buNone/>
            </a:pPr>
            <a:endParaRPr lang="en-US" sz="2800" dirty="0"/>
          </a:p>
        </p:txBody>
      </p:sp>
    </p:spTree>
    <p:extLst>
      <p:ext uri="{BB962C8B-B14F-4D97-AF65-F5344CB8AC3E}">
        <p14:creationId xmlns:p14="http://schemas.microsoft.com/office/powerpoint/2010/main" val="178555055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6029857" cy="3124201"/>
          </a:xfrm>
        </p:spPr>
        <p:txBody>
          <a:bodyPr>
            <a:normAutofit/>
          </a:bodyPr>
          <a:lstStyle/>
          <a:p>
            <a:endParaRPr lang="en-US" sz="2800" dirty="0"/>
          </a:p>
          <a:p>
            <a:pPr marL="0" indent="0">
              <a:buNone/>
            </a:pPr>
            <a:r>
              <a:rPr lang="en-US" sz="2800" b="1" dirty="0" smtClean="0"/>
              <a:t>Types of Data</a:t>
            </a:r>
          </a:p>
          <a:p>
            <a:pPr marL="0" indent="0">
              <a:buNone/>
            </a:pPr>
            <a:r>
              <a:rPr lang="en-US" sz="2800" dirty="0"/>
              <a:t>Data can be classified as either numerical (quantitative) or categorical (qualitative</a:t>
            </a:r>
            <a:r>
              <a:rPr lang="en-US" sz="2800" dirty="0" smtClean="0"/>
              <a:t>).</a:t>
            </a:r>
            <a:endParaRPr lang="en-US" sz="2800" dirty="0"/>
          </a:p>
          <a:p>
            <a:pPr marL="0" indent="0">
              <a:buNone/>
            </a:pP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1300" y="1752599"/>
            <a:ext cx="4445000" cy="3149600"/>
          </a:xfrm>
          <a:prstGeom prst="rect">
            <a:avLst/>
          </a:prstGeom>
        </p:spPr>
      </p:pic>
    </p:spTree>
    <p:extLst>
      <p:ext uri="{BB962C8B-B14F-4D97-AF65-F5344CB8AC3E}">
        <p14:creationId xmlns:p14="http://schemas.microsoft.com/office/powerpoint/2010/main" val="110839913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4" y="2277533"/>
            <a:ext cx="4577824" cy="3124201"/>
          </a:xfrm>
        </p:spPr>
        <p:txBody>
          <a:bodyPr>
            <a:normAutofit/>
          </a:bodyPr>
          <a:lstStyle/>
          <a:p>
            <a:endParaRPr lang="en-US" sz="2800" dirty="0"/>
          </a:p>
          <a:p>
            <a:pPr marL="0" indent="0">
              <a:buNone/>
            </a:pPr>
            <a:r>
              <a:rPr lang="en-US" sz="2800" b="1" dirty="0" smtClean="0"/>
              <a:t>Types of Data</a:t>
            </a:r>
          </a:p>
          <a:p>
            <a:pPr marL="0" indent="0">
              <a:buNone/>
            </a:pPr>
            <a:r>
              <a:rPr lang="en-US" sz="2800" dirty="0" smtClean="0"/>
              <a:t>Numerical data can be divided into two categories; discrete and continuous.</a:t>
            </a:r>
            <a:endParaRPr lang="en-US" sz="28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5510" y="2540000"/>
            <a:ext cx="5154924" cy="3337813"/>
          </a:xfrm>
          <a:prstGeom prst="rect">
            <a:avLst/>
          </a:prstGeom>
        </p:spPr>
      </p:pic>
    </p:spTree>
    <p:extLst>
      <p:ext uri="{BB962C8B-B14F-4D97-AF65-F5344CB8AC3E}">
        <p14:creationId xmlns:p14="http://schemas.microsoft.com/office/powerpoint/2010/main" val="39470936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4" y="2277533"/>
            <a:ext cx="6408700" cy="4114641"/>
          </a:xfrm>
        </p:spPr>
        <p:txBody>
          <a:bodyPr>
            <a:normAutofit lnSpcReduction="10000"/>
          </a:bodyPr>
          <a:lstStyle/>
          <a:p>
            <a:endParaRPr lang="en-US" sz="2800" dirty="0"/>
          </a:p>
          <a:p>
            <a:pPr marL="0" indent="0">
              <a:buNone/>
            </a:pPr>
            <a:r>
              <a:rPr lang="en-US" sz="2800" b="1" dirty="0" smtClean="0"/>
              <a:t>Types of Data</a:t>
            </a:r>
          </a:p>
          <a:p>
            <a:pPr marL="0" indent="0">
              <a:buNone/>
            </a:pPr>
            <a:r>
              <a:rPr lang="en-US" sz="2800" dirty="0" smtClean="0"/>
              <a:t>Categorical </a:t>
            </a:r>
            <a:r>
              <a:rPr lang="en-US" sz="2800" dirty="0"/>
              <a:t>data is data that can be sorted according to a category and each value is from a set of non-overlapping values. Examples of categorical data would include eye color (green, brown, blue, etc.) and managerial level (supervisor, mid-level, executive). </a:t>
            </a:r>
          </a:p>
          <a:p>
            <a:pPr marL="0" indent="0">
              <a:buNone/>
            </a:pPr>
            <a:endParaRPr lang="en-US" sz="2800" b="1" dirty="0" smtClean="0"/>
          </a:p>
          <a:p>
            <a:pPr marL="0" indent="0">
              <a:buNone/>
            </a:pP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4544" y="2993859"/>
            <a:ext cx="3780531" cy="2311091"/>
          </a:xfrm>
          <a:prstGeom prst="rect">
            <a:avLst/>
          </a:prstGeom>
        </p:spPr>
      </p:pic>
    </p:spTree>
    <p:extLst>
      <p:ext uri="{BB962C8B-B14F-4D97-AF65-F5344CB8AC3E}">
        <p14:creationId xmlns:p14="http://schemas.microsoft.com/office/powerpoint/2010/main" val="15813610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10018713" cy="3124201"/>
          </a:xfrm>
        </p:spPr>
        <p:txBody>
          <a:bodyPr>
            <a:normAutofit/>
          </a:bodyPr>
          <a:lstStyle/>
          <a:p>
            <a:endParaRPr lang="en-US" sz="2800" dirty="0"/>
          </a:p>
          <a:p>
            <a:pPr marL="0" indent="0">
              <a:buNone/>
            </a:pPr>
            <a:r>
              <a:rPr lang="en-US" sz="2800" b="1" dirty="0" smtClean="0"/>
              <a:t>Types of Data</a:t>
            </a:r>
          </a:p>
          <a:p>
            <a:pPr marL="0" indent="0">
              <a:buNone/>
            </a:pPr>
            <a:r>
              <a:rPr lang="en-US" sz="2800" dirty="0" smtClean="0"/>
              <a:t>Categorical </a:t>
            </a:r>
            <a:r>
              <a:rPr lang="en-US" sz="2800" dirty="0"/>
              <a:t>variables are typically measured on a </a:t>
            </a:r>
            <a:r>
              <a:rPr lang="en-US" sz="2800" b="1" dirty="0"/>
              <a:t>nominal </a:t>
            </a:r>
            <a:r>
              <a:rPr lang="en-US" sz="2800" dirty="0"/>
              <a:t>scale. Nominal level variables are those that can simply be grouped; there’s no underlying numeric order to them and any ordering is arbitrary or artificial. </a:t>
            </a:r>
            <a:endParaRPr lang="en-US" sz="2800" b="1" dirty="0" smtClean="0"/>
          </a:p>
          <a:p>
            <a:pPr marL="0" indent="0">
              <a:buNone/>
            </a:pPr>
            <a:endParaRPr lang="en-US" sz="2800" dirty="0"/>
          </a:p>
        </p:txBody>
      </p:sp>
    </p:spTree>
    <p:extLst>
      <p:ext uri="{BB962C8B-B14F-4D97-AF65-F5344CB8AC3E}">
        <p14:creationId xmlns:p14="http://schemas.microsoft.com/office/powerpoint/2010/main" val="160020689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25043" y="1617132"/>
            <a:ext cx="5639991" cy="4648201"/>
          </a:xfrm>
        </p:spPr>
        <p:txBody>
          <a:bodyPr>
            <a:normAutofit/>
          </a:bodyPr>
          <a:lstStyle/>
          <a:p>
            <a:pPr marL="0" indent="0">
              <a:buNone/>
            </a:pPr>
            <a:r>
              <a:rPr lang="en-US" sz="2800" b="1" dirty="0" smtClean="0"/>
              <a:t>Types of Data</a:t>
            </a:r>
          </a:p>
          <a:p>
            <a:pPr marL="0" indent="0">
              <a:buNone/>
            </a:pPr>
            <a:r>
              <a:rPr lang="en-US" sz="2800" dirty="0" smtClean="0"/>
              <a:t>Our </a:t>
            </a:r>
            <a:r>
              <a:rPr lang="en-US" sz="2800" dirty="0"/>
              <a:t>examples above of eye color and managerial level are both measured at a nominal level. Other examples of categorical data that’s measured on a nominal scale include type of industry, state of residence, marital status, and favorite food. </a:t>
            </a:r>
            <a:endParaRPr lang="en-US" sz="2800" dirty="0" smtClean="0"/>
          </a:p>
          <a:p>
            <a:pPr marL="0" indent="0">
              <a:buNone/>
            </a:pP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5020" y="2130724"/>
            <a:ext cx="3902034" cy="3581577"/>
          </a:xfrm>
          <a:prstGeom prst="rect">
            <a:avLst/>
          </a:prstGeom>
        </p:spPr>
      </p:pic>
    </p:spTree>
    <p:extLst>
      <p:ext uri="{BB962C8B-B14F-4D97-AF65-F5344CB8AC3E}">
        <p14:creationId xmlns:p14="http://schemas.microsoft.com/office/powerpoint/2010/main" val="87827367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25043" y="1617132"/>
            <a:ext cx="10018713" cy="4648201"/>
          </a:xfrm>
        </p:spPr>
        <p:txBody>
          <a:bodyPr>
            <a:normAutofit/>
          </a:bodyPr>
          <a:lstStyle/>
          <a:p>
            <a:pPr marL="0" indent="0">
              <a:buNone/>
            </a:pPr>
            <a:r>
              <a:rPr lang="en-US" sz="2800" b="1" dirty="0" smtClean="0"/>
              <a:t>Types of Data</a:t>
            </a:r>
          </a:p>
          <a:p>
            <a:pPr marL="0" indent="0">
              <a:buNone/>
            </a:pPr>
            <a:r>
              <a:rPr lang="en-US" sz="2800" dirty="0" smtClean="0"/>
              <a:t>Please </a:t>
            </a:r>
            <a:r>
              <a:rPr lang="en-US" sz="2800" dirty="0"/>
              <a:t>note that you might have responses “dummy-coded” with numbers to represent a response such as 0s representing male and 1s representing female, but even though there are numbers it’s still a nominal scale because the ordering is completely arbitrary; we could have had 0s representing female and 1s representing male. </a:t>
            </a:r>
          </a:p>
          <a:p>
            <a:pPr marL="0" indent="0">
              <a:buNone/>
            </a:pPr>
            <a:endParaRPr lang="en-US" sz="2800" b="1" dirty="0" smtClean="0"/>
          </a:p>
          <a:p>
            <a:pPr marL="0" indent="0">
              <a:buNone/>
            </a:pPr>
            <a:endParaRPr lang="en-US" sz="2800" dirty="0"/>
          </a:p>
        </p:txBody>
      </p:sp>
    </p:spTree>
    <p:extLst>
      <p:ext uri="{BB962C8B-B14F-4D97-AF65-F5344CB8AC3E}">
        <p14:creationId xmlns:p14="http://schemas.microsoft.com/office/powerpoint/2010/main" val="158267585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4" y="2277533"/>
            <a:ext cx="5278640" cy="3124201"/>
          </a:xfrm>
        </p:spPr>
        <p:txBody>
          <a:bodyPr>
            <a:normAutofit/>
          </a:bodyPr>
          <a:lstStyle/>
          <a:p>
            <a:endParaRPr lang="en-US" sz="2800" dirty="0"/>
          </a:p>
          <a:p>
            <a:pPr marL="0" indent="0">
              <a:buNone/>
            </a:pPr>
            <a:r>
              <a:rPr lang="en-US" sz="2800" b="1" dirty="0" smtClean="0"/>
              <a:t>Types of Data</a:t>
            </a:r>
          </a:p>
          <a:p>
            <a:pPr marL="0" indent="0">
              <a:buNone/>
            </a:pPr>
            <a:r>
              <a:rPr lang="en-US" sz="2800" dirty="0" smtClean="0"/>
              <a:t>Numerical </a:t>
            </a:r>
            <a:r>
              <a:rPr lang="en-US" sz="2800" dirty="0"/>
              <a:t>data is data that is on a numerical scale of some sort. </a:t>
            </a:r>
          </a:p>
          <a:p>
            <a:pPr marL="0" indent="0">
              <a:buNone/>
            </a:pPr>
            <a:endParaRPr lang="en-US" sz="2800" b="1" dirty="0" smtClean="0"/>
          </a:p>
          <a:p>
            <a:pPr marL="0" indent="0">
              <a:buNone/>
            </a:pP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27191" y="2277533"/>
            <a:ext cx="3739620" cy="2740485"/>
          </a:xfrm>
          <a:prstGeom prst="rect">
            <a:avLst/>
          </a:prstGeom>
        </p:spPr>
      </p:pic>
    </p:spTree>
    <p:extLst>
      <p:ext uri="{BB962C8B-B14F-4D97-AF65-F5344CB8AC3E}">
        <p14:creationId xmlns:p14="http://schemas.microsoft.com/office/powerpoint/2010/main" val="129241341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p:txBody>
          <a:bodyPr/>
          <a:lstStyle/>
          <a:p>
            <a:pPr marL="0" indent="0">
              <a:buNone/>
            </a:pPr>
            <a:r>
              <a:rPr lang="en-US" sz="2800" dirty="0"/>
              <a:t>Data Analysis or The art of getting information from data</a:t>
            </a:r>
          </a:p>
          <a:p>
            <a:pPr marL="0" indent="0">
              <a:buNone/>
            </a:pPr>
            <a:endParaRPr lang="en-US" dirty="0"/>
          </a:p>
        </p:txBody>
      </p:sp>
    </p:spTree>
    <p:extLst>
      <p:ext uri="{BB962C8B-B14F-4D97-AF65-F5344CB8AC3E}">
        <p14:creationId xmlns:p14="http://schemas.microsoft.com/office/powerpoint/2010/main" val="235649157"/>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10018713" cy="3124201"/>
          </a:xfrm>
        </p:spPr>
        <p:txBody>
          <a:bodyPr>
            <a:normAutofit/>
          </a:bodyPr>
          <a:lstStyle/>
          <a:p>
            <a:endParaRPr lang="en-US" sz="2800" dirty="0"/>
          </a:p>
          <a:p>
            <a:pPr marL="0" indent="0">
              <a:buNone/>
            </a:pPr>
            <a:r>
              <a:rPr lang="en-US" sz="2800" b="1" dirty="0" smtClean="0"/>
              <a:t>Types of Data</a:t>
            </a:r>
          </a:p>
          <a:p>
            <a:pPr marL="0" indent="0">
              <a:buNone/>
            </a:pPr>
            <a:r>
              <a:rPr lang="en-US" sz="2800" dirty="0" smtClean="0"/>
              <a:t>Discrete </a:t>
            </a:r>
            <a:r>
              <a:rPr lang="en-US" sz="2800" dirty="0"/>
              <a:t>data is typically when there’s a limited number of response values and not an infinite number of response values. For example responses on a five-point scale can be any of the five values but cannot be 3.1 or 3.6 or 4.2, etc. </a:t>
            </a:r>
          </a:p>
          <a:p>
            <a:pPr marL="0" indent="0">
              <a:buNone/>
            </a:pPr>
            <a:endParaRPr lang="en-US" sz="2800" b="1" dirty="0" smtClean="0"/>
          </a:p>
          <a:p>
            <a:pPr marL="0" indent="0">
              <a:buNone/>
            </a:pPr>
            <a:endParaRPr lang="en-US" sz="2800" dirty="0"/>
          </a:p>
        </p:txBody>
      </p:sp>
    </p:spTree>
    <p:extLst>
      <p:ext uri="{BB962C8B-B14F-4D97-AF65-F5344CB8AC3E}">
        <p14:creationId xmlns:p14="http://schemas.microsoft.com/office/powerpoint/2010/main" val="179429253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10018713" cy="3124201"/>
          </a:xfrm>
        </p:spPr>
        <p:txBody>
          <a:bodyPr>
            <a:normAutofit/>
          </a:bodyPr>
          <a:lstStyle/>
          <a:p>
            <a:endParaRPr lang="en-US" sz="2800" dirty="0"/>
          </a:p>
          <a:p>
            <a:pPr marL="0" indent="0">
              <a:buNone/>
            </a:pPr>
            <a:r>
              <a:rPr lang="en-US" sz="2800" b="1" dirty="0" smtClean="0"/>
              <a:t>Types of Data</a:t>
            </a:r>
          </a:p>
          <a:p>
            <a:pPr marL="0" indent="0">
              <a:buNone/>
            </a:pPr>
            <a:r>
              <a:rPr lang="en-US" sz="2800" dirty="0" smtClean="0"/>
              <a:t>Continuous </a:t>
            </a:r>
            <a:r>
              <a:rPr lang="en-US" sz="2800" dirty="0"/>
              <a:t>data is when the response can take on any value within the range of variable. For example responses to the question of “what’s your GPA on a 4.0 scale?” could take on not just 1, 2, 3, or 4 but also 3.17, 3.83, 2.94, etc. </a:t>
            </a:r>
          </a:p>
          <a:p>
            <a:pPr marL="0" indent="0">
              <a:buNone/>
            </a:pPr>
            <a:endParaRPr lang="en-US" sz="2800" b="1" dirty="0" smtClean="0"/>
          </a:p>
          <a:p>
            <a:pPr marL="0" indent="0">
              <a:buNone/>
            </a:pPr>
            <a:endParaRPr lang="en-US" sz="2800" dirty="0"/>
          </a:p>
        </p:txBody>
      </p:sp>
    </p:spTree>
    <p:extLst>
      <p:ext uri="{BB962C8B-B14F-4D97-AF65-F5344CB8AC3E}">
        <p14:creationId xmlns:p14="http://schemas.microsoft.com/office/powerpoint/2010/main" val="1209734969"/>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10018713" cy="3124201"/>
          </a:xfrm>
        </p:spPr>
        <p:txBody>
          <a:bodyPr>
            <a:normAutofit/>
          </a:bodyPr>
          <a:lstStyle/>
          <a:p>
            <a:endParaRPr lang="en-US" sz="2800" dirty="0"/>
          </a:p>
          <a:p>
            <a:pPr marL="0" indent="0">
              <a:buNone/>
            </a:pPr>
            <a:r>
              <a:rPr lang="en-US" sz="2800" b="1" dirty="0" smtClean="0"/>
              <a:t>Types of Data</a:t>
            </a:r>
          </a:p>
          <a:p>
            <a:pPr marL="0" indent="0">
              <a:buNone/>
            </a:pPr>
            <a:r>
              <a:rPr lang="en-US" sz="2800" dirty="0" smtClean="0"/>
              <a:t>Numerical </a:t>
            </a:r>
            <a:r>
              <a:rPr lang="en-US" sz="2800" dirty="0"/>
              <a:t>data is measured on an </a:t>
            </a:r>
            <a:r>
              <a:rPr lang="en-US" sz="2800" b="1" dirty="0"/>
              <a:t>ordinal</a:t>
            </a:r>
            <a:r>
              <a:rPr lang="en-US" sz="2800" dirty="0"/>
              <a:t>, </a:t>
            </a:r>
            <a:r>
              <a:rPr lang="en-US" sz="2800" b="1" dirty="0"/>
              <a:t>interval</a:t>
            </a:r>
            <a:r>
              <a:rPr lang="en-US" sz="2800" dirty="0"/>
              <a:t>, or </a:t>
            </a:r>
            <a:r>
              <a:rPr lang="en-US" sz="2800" b="1" dirty="0"/>
              <a:t>ratio </a:t>
            </a:r>
            <a:r>
              <a:rPr lang="en-US" sz="2800" dirty="0"/>
              <a:t>scale. </a:t>
            </a:r>
          </a:p>
          <a:p>
            <a:pPr marL="0" indent="0">
              <a:buNone/>
            </a:pPr>
            <a:endParaRPr lang="en-US" sz="2800" b="1" dirty="0" smtClean="0"/>
          </a:p>
          <a:p>
            <a:pPr marL="0" indent="0">
              <a:buNone/>
            </a:pPr>
            <a:endParaRPr lang="en-US" sz="2800" dirty="0"/>
          </a:p>
        </p:txBody>
      </p:sp>
    </p:spTree>
    <p:extLst>
      <p:ext uri="{BB962C8B-B14F-4D97-AF65-F5344CB8AC3E}">
        <p14:creationId xmlns:p14="http://schemas.microsoft.com/office/powerpoint/2010/main" val="15316284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10018713" cy="3124201"/>
          </a:xfrm>
        </p:spPr>
        <p:txBody>
          <a:bodyPr>
            <a:normAutofit/>
          </a:bodyPr>
          <a:lstStyle/>
          <a:p>
            <a:endParaRPr lang="en-US" sz="2800" dirty="0"/>
          </a:p>
          <a:p>
            <a:pPr marL="0" indent="0">
              <a:buNone/>
            </a:pPr>
            <a:r>
              <a:rPr lang="en-US" sz="2800" b="1" dirty="0" smtClean="0"/>
              <a:t>Types of Data</a:t>
            </a:r>
          </a:p>
          <a:p>
            <a:pPr marL="0" indent="0">
              <a:buNone/>
            </a:pPr>
            <a:r>
              <a:rPr lang="en-US" sz="2800" dirty="0" smtClean="0"/>
              <a:t>An </a:t>
            </a:r>
            <a:r>
              <a:rPr lang="en-US" sz="2800" dirty="0"/>
              <a:t>ordinal scale is a measure where higher numbers do represent more of a characteristic than a lower level number but the distance between adjacent response choices may not be equal and there’s no fixed zero. </a:t>
            </a:r>
          </a:p>
          <a:p>
            <a:pPr marL="0" indent="0">
              <a:buNone/>
            </a:pPr>
            <a:endParaRPr lang="en-US" sz="2800" b="1" dirty="0" smtClean="0"/>
          </a:p>
          <a:p>
            <a:pPr marL="0" indent="0">
              <a:buNone/>
            </a:pPr>
            <a:endParaRPr lang="en-US" sz="2800" dirty="0"/>
          </a:p>
        </p:txBody>
      </p:sp>
    </p:spTree>
    <p:extLst>
      <p:ext uri="{BB962C8B-B14F-4D97-AF65-F5344CB8AC3E}">
        <p14:creationId xmlns:p14="http://schemas.microsoft.com/office/powerpoint/2010/main" val="206706276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92777" y="2048933"/>
            <a:ext cx="10018713" cy="4809067"/>
          </a:xfrm>
        </p:spPr>
        <p:txBody>
          <a:bodyPr>
            <a:normAutofit/>
          </a:bodyPr>
          <a:lstStyle/>
          <a:p>
            <a:endParaRPr lang="en-US" sz="2800" dirty="0"/>
          </a:p>
          <a:p>
            <a:pPr marL="0" indent="0">
              <a:buNone/>
            </a:pPr>
            <a:r>
              <a:rPr lang="en-US" sz="2800" b="1" dirty="0" smtClean="0"/>
              <a:t>Types of Data</a:t>
            </a:r>
          </a:p>
          <a:p>
            <a:pPr marL="0" indent="0">
              <a:buNone/>
            </a:pPr>
            <a:r>
              <a:rPr lang="en-US" sz="2800" dirty="0" smtClean="0"/>
              <a:t>An </a:t>
            </a:r>
            <a:r>
              <a:rPr lang="en-US" sz="2800" dirty="0"/>
              <a:t>interval scale, like an ordinal scale, is where higher numbers represent more or a greater amount of the phenomena being </a:t>
            </a:r>
            <a:r>
              <a:rPr lang="en-US" sz="2800" dirty="0" smtClean="0"/>
              <a:t>measured, </a:t>
            </a:r>
            <a:r>
              <a:rPr lang="en-US" sz="2800" dirty="0"/>
              <a:t>and where the distance between adjacent response choices are equal but there’s still no fixed and non-arbitrary zero. </a:t>
            </a:r>
            <a:endParaRPr lang="en-US" sz="2800" b="1" dirty="0" smtClean="0"/>
          </a:p>
          <a:p>
            <a:pPr marL="0" indent="0">
              <a:buNone/>
            </a:pPr>
            <a:endParaRPr lang="en-US" sz="2800" b="1" dirty="0" smtClean="0"/>
          </a:p>
          <a:p>
            <a:pPr marL="0" indent="0">
              <a:buNone/>
            </a:pPr>
            <a:endParaRPr lang="en-US" sz="2800" dirty="0"/>
          </a:p>
        </p:txBody>
      </p:sp>
    </p:spTree>
    <p:extLst>
      <p:ext uri="{BB962C8B-B14F-4D97-AF65-F5344CB8AC3E}">
        <p14:creationId xmlns:p14="http://schemas.microsoft.com/office/powerpoint/2010/main" val="166623134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1752758"/>
            <a:ext cx="10018713" cy="4809067"/>
          </a:xfrm>
        </p:spPr>
        <p:txBody>
          <a:bodyPr>
            <a:normAutofit/>
          </a:bodyPr>
          <a:lstStyle/>
          <a:p>
            <a:endParaRPr lang="en-US" sz="2800" dirty="0"/>
          </a:p>
          <a:p>
            <a:pPr marL="0" indent="0">
              <a:buNone/>
            </a:pPr>
            <a:r>
              <a:rPr lang="en-US" sz="2800" b="1" dirty="0" smtClean="0"/>
              <a:t>Types of Data</a:t>
            </a:r>
          </a:p>
          <a:p>
            <a:pPr marL="0" indent="0">
              <a:buNone/>
            </a:pPr>
            <a:r>
              <a:rPr lang="en-US" sz="2800" dirty="0" smtClean="0"/>
              <a:t>Temperature</a:t>
            </a:r>
            <a:r>
              <a:rPr lang="en-US" sz="2800" dirty="0"/>
              <a:t>, in Celsius or Fahrenheit, is the typical example of an interval scale in which the distance between 5 and 6 is the same as the distance between -22 and -21 and is the same as the distance between 102 and 103. But, it doesn’t make sense to say that 50 is twice as hot as 25 because 0 degrees, for both scales, is arbitrary. </a:t>
            </a:r>
          </a:p>
          <a:p>
            <a:pPr marL="0" indent="0">
              <a:buNone/>
            </a:pPr>
            <a:endParaRPr lang="en-US" sz="2800" b="1" dirty="0" smtClean="0"/>
          </a:p>
          <a:p>
            <a:pPr marL="0" indent="0">
              <a:buNone/>
            </a:pPr>
            <a:endParaRPr lang="en-US" sz="2800" b="1" dirty="0" smtClean="0"/>
          </a:p>
          <a:p>
            <a:pPr marL="0" indent="0">
              <a:buNone/>
            </a:pPr>
            <a:endParaRPr lang="en-US" sz="2800" dirty="0"/>
          </a:p>
        </p:txBody>
      </p:sp>
    </p:spTree>
    <p:extLst>
      <p:ext uri="{BB962C8B-B14F-4D97-AF65-F5344CB8AC3E}">
        <p14:creationId xmlns:p14="http://schemas.microsoft.com/office/powerpoint/2010/main" val="119677431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10018713" cy="3124201"/>
          </a:xfrm>
        </p:spPr>
        <p:txBody>
          <a:bodyPr>
            <a:normAutofit fontScale="92500" lnSpcReduction="10000"/>
          </a:bodyPr>
          <a:lstStyle/>
          <a:p>
            <a:endParaRPr lang="en-US" sz="2800" dirty="0"/>
          </a:p>
          <a:p>
            <a:pPr marL="0" indent="0">
              <a:buNone/>
            </a:pPr>
            <a:r>
              <a:rPr lang="en-US" sz="2800" b="1" dirty="0" smtClean="0"/>
              <a:t>Types of Data</a:t>
            </a:r>
          </a:p>
          <a:p>
            <a:pPr marL="0" indent="0">
              <a:buNone/>
            </a:pPr>
            <a:r>
              <a:rPr lang="en-US" sz="2800" dirty="0" smtClean="0"/>
              <a:t>A </a:t>
            </a:r>
            <a:r>
              <a:rPr lang="en-US" sz="2800" dirty="0"/>
              <a:t>ratio scale has the same properties as an interval scale, except that there is a true zero and calculating ratios makes sense. For example, to say that someone has twice the income of another person is correct, at least mathematically. Sales for a particular retailer can be compared with ratios or percentages from same time last year, etc. </a:t>
            </a:r>
          </a:p>
          <a:p>
            <a:pPr marL="0" indent="0">
              <a:buNone/>
            </a:pPr>
            <a:endParaRPr lang="en-US" sz="2800" b="1" dirty="0" smtClean="0"/>
          </a:p>
          <a:p>
            <a:pPr marL="0" indent="0">
              <a:buNone/>
            </a:pPr>
            <a:endParaRPr lang="en-US" sz="2800" dirty="0"/>
          </a:p>
        </p:txBody>
      </p:sp>
    </p:spTree>
    <p:extLst>
      <p:ext uri="{BB962C8B-B14F-4D97-AF65-F5344CB8AC3E}">
        <p14:creationId xmlns:p14="http://schemas.microsoft.com/office/powerpoint/2010/main" val="62584388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84310" y="2535765"/>
            <a:ext cx="10018713" cy="3124201"/>
          </a:xfrm>
        </p:spPr>
        <p:txBody>
          <a:bodyPr>
            <a:normAutofit/>
          </a:bodyPr>
          <a:lstStyle/>
          <a:p>
            <a:endParaRPr lang="en-US" sz="2800" dirty="0"/>
          </a:p>
          <a:p>
            <a:pPr marL="0" indent="0">
              <a:buNone/>
            </a:pPr>
            <a:r>
              <a:rPr lang="en-US" sz="2800" b="1" dirty="0" smtClean="0"/>
              <a:t>Types of Data</a:t>
            </a:r>
          </a:p>
          <a:p>
            <a:pPr marL="0" indent="0">
              <a:buNone/>
            </a:pPr>
            <a:endParaRPr lang="en-US" sz="2800" b="1" dirty="0" smtClean="0"/>
          </a:p>
          <a:p>
            <a:pPr marL="0" indent="0">
              <a:buNone/>
            </a:pPr>
            <a:endParaRPr lang="en-US" sz="2800" dirty="0"/>
          </a:p>
        </p:txBody>
      </p:sp>
      <p:pic>
        <p:nvPicPr>
          <p:cNvPr id="4" name="Picture 3"/>
          <p:cNvPicPr>
            <a:picLocks noChangeAspect="1"/>
          </p:cNvPicPr>
          <p:nvPr/>
        </p:nvPicPr>
        <p:blipFill>
          <a:blip r:embed="rId2"/>
          <a:stretch>
            <a:fillRect/>
          </a:stretch>
        </p:blipFill>
        <p:spPr>
          <a:xfrm>
            <a:off x="4081257" y="1219200"/>
            <a:ext cx="6110072" cy="5223933"/>
          </a:xfrm>
          <a:prstGeom prst="rect">
            <a:avLst/>
          </a:prstGeom>
        </p:spPr>
      </p:pic>
    </p:spTree>
    <p:extLst>
      <p:ext uri="{BB962C8B-B14F-4D97-AF65-F5344CB8AC3E}">
        <p14:creationId xmlns:p14="http://schemas.microsoft.com/office/powerpoint/2010/main" val="41567563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to Statistics</a:t>
            </a:r>
            <a:endParaRPr lang="en-US" dirty="0"/>
          </a:p>
        </p:txBody>
      </p:sp>
      <p:sp>
        <p:nvSpPr>
          <p:cNvPr id="3" name="Content Placeholder 2"/>
          <p:cNvSpPr>
            <a:spLocks noGrp="1"/>
          </p:cNvSpPr>
          <p:nvPr>
            <p:ph idx="1"/>
          </p:nvPr>
        </p:nvSpPr>
        <p:spPr>
          <a:xfrm>
            <a:off x="2206497" y="1854678"/>
            <a:ext cx="2802859" cy="2140949"/>
          </a:xfrm>
        </p:spPr>
        <p:txBody>
          <a:bodyPr>
            <a:normAutofit/>
          </a:bodyPr>
          <a:lstStyle/>
          <a:p>
            <a:pPr marL="0" indent="0">
              <a:buNone/>
            </a:pPr>
            <a:r>
              <a:rPr lang="en-US" sz="2800" b="1" dirty="0" smtClean="0">
                <a:hlinkClick r:id="rId2"/>
              </a:rPr>
              <a:t>Types of Data</a:t>
            </a:r>
            <a:endParaRPr lang="en-US" sz="2800" b="1" dirty="0" smtClean="0"/>
          </a:p>
        </p:txBody>
      </p:sp>
    </p:spTree>
    <p:extLst>
      <p:ext uri="{BB962C8B-B14F-4D97-AF65-F5344CB8AC3E}">
        <p14:creationId xmlns:p14="http://schemas.microsoft.com/office/powerpoint/2010/main" val="24085438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1759"/>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769141" y="1630551"/>
            <a:ext cx="10018713" cy="3124201"/>
          </a:xfrm>
        </p:spPr>
        <p:txBody>
          <a:bodyPr>
            <a:normAutofit/>
          </a:bodyPr>
          <a:lstStyle/>
          <a:p>
            <a:endParaRPr lang="en-US" sz="2800" dirty="0"/>
          </a:p>
          <a:p>
            <a:pPr marL="0" indent="0">
              <a:buNone/>
            </a:pPr>
            <a:endParaRPr lang="en-US" sz="2800" b="1" dirty="0" smtClean="0"/>
          </a:p>
          <a:p>
            <a:pPr marL="0" indent="0">
              <a:buNone/>
            </a:pPr>
            <a:endParaRPr lang="en-US" sz="2800" dirty="0"/>
          </a:p>
        </p:txBody>
      </p:sp>
      <p:sp>
        <p:nvSpPr>
          <p:cNvPr id="4" name="TextBox 3"/>
          <p:cNvSpPr txBox="1"/>
          <p:nvPr/>
        </p:nvSpPr>
        <p:spPr>
          <a:xfrm>
            <a:off x="1769141" y="1883780"/>
            <a:ext cx="9195758" cy="3539430"/>
          </a:xfrm>
          <a:prstGeom prst="rect">
            <a:avLst/>
          </a:prstGeom>
          <a:noFill/>
        </p:spPr>
        <p:txBody>
          <a:bodyPr wrap="square" rtlCol="0">
            <a:spAutoFit/>
          </a:bodyPr>
          <a:lstStyle/>
          <a:p>
            <a:r>
              <a:rPr lang="en-NZ" sz="2800" b="1" dirty="0" smtClean="0"/>
              <a:t>Standard score:</a:t>
            </a:r>
          </a:p>
          <a:p>
            <a:r>
              <a:rPr lang="en-NZ" sz="2800" dirty="0" smtClean="0"/>
              <a:t>The </a:t>
            </a:r>
            <a:r>
              <a:rPr lang="en-NZ" sz="2800" i="1" dirty="0" smtClean="0"/>
              <a:t>standard score </a:t>
            </a:r>
            <a:r>
              <a:rPr lang="en-NZ" sz="2800" dirty="0" smtClean="0"/>
              <a:t>represents the number of standard deviations above or below the mean.</a:t>
            </a:r>
          </a:p>
          <a:p>
            <a:endParaRPr lang="en-NZ" sz="2800" dirty="0" smtClean="0"/>
          </a:p>
          <a:p>
            <a:r>
              <a:rPr lang="en-NZ" sz="2800" b="1" dirty="0" smtClean="0"/>
              <a:t>Distribution</a:t>
            </a:r>
            <a:endParaRPr lang="en-NZ" sz="2800" b="1" dirty="0"/>
          </a:p>
          <a:p>
            <a:r>
              <a:rPr lang="en-NZ" sz="2800" i="1" dirty="0" smtClean="0"/>
              <a:t>Distribution</a:t>
            </a:r>
            <a:r>
              <a:rPr lang="en-NZ" sz="2800" dirty="0" smtClean="0"/>
              <a:t> of a data set or population is a listing or function showing all the possible values of the sample and how often they occur.  </a:t>
            </a:r>
          </a:p>
        </p:txBody>
      </p:sp>
    </p:spTree>
    <p:extLst>
      <p:ext uri="{BB962C8B-B14F-4D97-AF65-F5344CB8AC3E}">
        <p14:creationId xmlns:p14="http://schemas.microsoft.com/office/powerpoint/2010/main" val="132262328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509710" y="2231135"/>
            <a:ext cx="5178957" cy="3124201"/>
          </a:xfrm>
        </p:spPr>
        <p:txBody>
          <a:bodyPr>
            <a:normAutofit/>
          </a:bodyPr>
          <a:lstStyle/>
          <a:p>
            <a:pPr marL="0" indent="0">
              <a:buNone/>
            </a:pPr>
            <a:r>
              <a:rPr lang="en-US" sz="3200" dirty="0" smtClean="0"/>
              <a:t>To make large amounts of data easy to understand. We do this through the the use of statistics.</a:t>
            </a:r>
            <a:endParaRPr lang="en-US" sz="32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6877" y="2311400"/>
            <a:ext cx="4867989" cy="3043936"/>
          </a:xfrm>
          <a:prstGeom prst="rect">
            <a:avLst/>
          </a:prstGeom>
        </p:spPr>
      </p:pic>
    </p:spTree>
    <p:extLst>
      <p:ext uri="{BB962C8B-B14F-4D97-AF65-F5344CB8AC3E}">
        <p14:creationId xmlns:p14="http://schemas.microsoft.com/office/powerpoint/2010/main" val="151626676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890711" y="2222499"/>
            <a:ext cx="9424990" cy="2730501"/>
          </a:xfrm>
        </p:spPr>
        <p:txBody>
          <a:bodyPr anchor="t">
            <a:normAutofit/>
          </a:bodyPr>
          <a:lstStyle/>
          <a:p>
            <a:pPr marL="0" indent="0">
              <a:spcBef>
                <a:spcPts val="0"/>
              </a:spcBef>
              <a:spcAft>
                <a:spcPts val="0"/>
              </a:spcAft>
              <a:buNone/>
            </a:pPr>
            <a:r>
              <a:rPr lang="en-US" sz="2800" dirty="0" smtClean="0"/>
              <a:t>A normal distribution is based on a numerical data that is continuous, its possible values lie on the entire real number line. About 68% of the values are centered around the mean. The mean is directly in the center of the normal distribution.</a:t>
            </a:r>
            <a:endParaRPr lang="en-US" sz="2800" dirty="0"/>
          </a:p>
        </p:txBody>
      </p:sp>
    </p:spTree>
    <p:extLst>
      <p:ext uri="{BB962C8B-B14F-4D97-AF65-F5344CB8AC3E}">
        <p14:creationId xmlns:p14="http://schemas.microsoft.com/office/powerpoint/2010/main" val="1714939945"/>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75843" y="2277533"/>
            <a:ext cx="10018713" cy="3124201"/>
          </a:xfrm>
        </p:spPr>
        <p:txBody>
          <a:bodyPr>
            <a:normAutofit/>
          </a:bodyPr>
          <a:lstStyle/>
          <a:p>
            <a:pPr marL="0" indent="0">
              <a:buNone/>
            </a:pPr>
            <a:endParaRPr lang="en-US" sz="2800" dirty="0"/>
          </a:p>
          <a:p>
            <a:pPr marL="0" indent="0">
              <a:buNone/>
            </a:pPr>
            <a:endParaRPr lang="en-US" sz="2800" b="1" dirty="0" smtClean="0"/>
          </a:p>
          <a:p>
            <a:pPr marL="0" indent="0">
              <a:buNone/>
            </a:pPr>
            <a:endParaRPr lang="en-US" sz="2800" dirty="0"/>
          </a:p>
        </p:txBody>
      </p:sp>
      <p:sp>
        <p:nvSpPr>
          <p:cNvPr id="4" name="TextBox 3"/>
          <p:cNvSpPr txBox="1"/>
          <p:nvPr/>
        </p:nvSpPr>
        <p:spPr>
          <a:xfrm>
            <a:off x="1931003" y="2901842"/>
            <a:ext cx="9935953" cy="1384995"/>
          </a:xfrm>
          <a:prstGeom prst="rect">
            <a:avLst/>
          </a:prstGeom>
          <a:noFill/>
        </p:spPr>
        <p:txBody>
          <a:bodyPr wrap="square" rtlCol="0">
            <a:spAutoFit/>
          </a:bodyPr>
          <a:lstStyle/>
          <a:p>
            <a:r>
              <a:rPr lang="en-NZ" sz="2800" dirty="0" smtClean="0"/>
              <a:t>A normal distribution can</a:t>
            </a:r>
          </a:p>
          <a:p>
            <a:r>
              <a:rPr lang="en-NZ" sz="2800" dirty="0" smtClean="0"/>
              <a:t> be seen as a bell shaped </a:t>
            </a:r>
          </a:p>
          <a:p>
            <a:r>
              <a:rPr lang="en-US" sz="2800" dirty="0" smtClean="0"/>
              <a:t>c</a:t>
            </a:r>
            <a:r>
              <a:rPr lang="en-NZ" sz="2800" dirty="0" smtClean="0"/>
              <a:t>urve.</a:t>
            </a:r>
            <a:endParaRPr lang="en-NZ" sz="28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1263" y="1784241"/>
            <a:ext cx="6065693" cy="3791058"/>
          </a:xfrm>
          <a:prstGeom prst="rect">
            <a:avLst/>
          </a:prstGeom>
        </p:spPr>
      </p:pic>
    </p:spTree>
    <p:extLst>
      <p:ext uri="{BB962C8B-B14F-4D97-AF65-F5344CB8AC3E}">
        <p14:creationId xmlns:p14="http://schemas.microsoft.com/office/powerpoint/2010/main" val="454806773"/>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799"/>
            <a:ext cx="10018713" cy="4191001"/>
          </a:xfrm>
        </p:spPr>
        <p:txBody>
          <a:bodyPr anchor="t">
            <a:normAutofit/>
          </a:bodyPr>
          <a:lstStyle/>
          <a:p>
            <a:pPr marL="0" indent="0">
              <a:spcBef>
                <a:spcPts val="0"/>
              </a:spcBef>
              <a:spcAft>
                <a:spcPts val="0"/>
              </a:spcAft>
              <a:buNone/>
            </a:pPr>
            <a:r>
              <a:rPr lang="en-US" sz="2800" b="1" dirty="0" smtClean="0"/>
              <a:t>Z Scores</a:t>
            </a:r>
          </a:p>
          <a:p>
            <a:pPr marL="0" indent="0">
              <a:spcBef>
                <a:spcPts val="0"/>
              </a:spcBef>
              <a:spcAft>
                <a:spcPts val="0"/>
              </a:spcAft>
              <a:buNone/>
            </a:pPr>
            <a:r>
              <a:rPr lang="en-US" sz="2800" dirty="0" smtClean="0"/>
              <a:t>If a data set is said to have a normal distribution and you standardize all the data, those scores are called z-values. Those z-values have standard normal distribution or a z-distribution.</a:t>
            </a:r>
          </a:p>
          <a:p>
            <a:pPr marL="0" indent="0">
              <a:spcBef>
                <a:spcPts val="0"/>
              </a:spcBef>
              <a:spcAft>
                <a:spcPts val="0"/>
              </a:spcAft>
              <a:buNone/>
            </a:pPr>
            <a:endParaRPr lang="en-US" sz="2800" dirty="0"/>
          </a:p>
          <a:p>
            <a:pPr marL="0" indent="0">
              <a:spcBef>
                <a:spcPts val="0"/>
              </a:spcBef>
              <a:spcAft>
                <a:spcPts val="0"/>
              </a:spcAft>
              <a:buNone/>
            </a:pPr>
            <a:r>
              <a:rPr lang="en-US" sz="2800" dirty="0" smtClean="0"/>
              <a:t>This is useful for examining the data and determining statistics like percentiles.</a:t>
            </a:r>
            <a:endParaRPr lang="en-US" sz="2800" dirty="0"/>
          </a:p>
          <a:p>
            <a:pPr marL="0" indent="0">
              <a:spcBef>
                <a:spcPts val="0"/>
              </a:spcBef>
              <a:spcAft>
                <a:spcPts val="0"/>
              </a:spcAft>
              <a:buNone/>
            </a:pPr>
            <a:endParaRPr lang="en-US" sz="2800" b="1" dirty="0"/>
          </a:p>
        </p:txBody>
      </p:sp>
    </p:spTree>
    <p:extLst>
      <p:ext uri="{BB962C8B-B14F-4D97-AF65-F5344CB8AC3E}">
        <p14:creationId xmlns:p14="http://schemas.microsoft.com/office/powerpoint/2010/main" val="136124720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799"/>
            <a:ext cx="10018713" cy="4191001"/>
          </a:xfrm>
        </p:spPr>
        <p:txBody>
          <a:bodyPr anchor="t">
            <a:normAutofit/>
          </a:bodyPr>
          <a:lstStyle/>
          <a:p>
            <a:pPr marL="0" indent="0">
              <a:spcBef>
                <a:spcPts val="0"/>
              </a:spcBef>
              <a:spcAft>
                <a:spcPts val="0"/>
              </a:spcAft>
              <a:buNone/>
            </a:pPr>
            <a:r>
              <a:rPr lang="en-US" sz="2800" b="1" dirty="0" smtClean="0"/>
              <a:t>Margin of Error</a:t>
            </a:r>
          </a:p>
          <a:p>
            <a:pPr marL="0" indent="0">
              <a:spcBef>
                <a:spcPts val="0"/>
              </a:spcBef>
              <a:spcAft>
                <a:spcPts val="0"/>
              </a:spcAft>
              <a:buNone/>
            </a:pPr>
            <a:endParaRPr lang="en-US" sz="2800" dirty="0" smtClean="0"/>
          </a:p>
          <a:p>
            <a:pPr marL="0" indent="0">
              <a:spcBef>
                <a:spcPts val="0"/>
              </a:spcBef>
              <a:spcAft>
                <a:spcPts val="0"/>
              </a:spcAft>
              <a:buNone/>
            </a:pPr>
            <a:r>
              <a:rPr lang="en-US" sz="2800" dirty="0" smtClean="0"/>
              <a:t>When data in gathered from a sample of the population not the entire population errors are likely to occur. This error is in a sense a sampling error. The margin of error is a measure of that error, it measures the maximum amount that the sample results are expected to differ.</a:t>
            </a:r>
            <a:endParaRPr lang="en-US" sz="2800" dirty="0"/>
          </a:p>
        </p:txBody>
      </p:sp>
    </p:spTree>
    <p:extLst>
      <p:ext uri="{BB962C8B-B14F-4D97-AF65-F5344CB8AC3E}">
        <p14:creationId xmlns:p14="http://schemas.microsoft.com/office/powerpoint/2010/main" val="263590839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799"/>
            <a:ext cx="10018713" cy="4191001"/>
          </a:xfrm>
        </p:spPr>
        <p:txBody>
          <a:bodyPr anchor="t">
            <a:normAutofit/>
          </a:bodyPr>
          <a:lstStyle/>
          <a:p>
            <a:pPr marL="0" indent="0">
              <a:spcBef>
                <a:spcPts val="0"/>
              </a:spcBef>
              <a:spcAft>
                <a:spcPts val="0"/>
              </a:spcAft>
              <a:buNone/>
            </a:pPr>
            <a:r>
              <a:rPr lang="en-US" sz="2800" b="1" dirty="0" smtClean="0"/>
              <a:t>Margin of error</a:t>
            </a:r>
            <a:endParaRPr lang="en-US" sz="2800" dirty="0"/>
          </a:p>
          <a:p>
            <a:pPr marL="0" indent="0">
              <a:spcBef>
                <a:spcPts val="0"/>
              </a:spcBef>
              <a:spcAft>
                <a:spcPts val="0"/>
              </a:spcAft>
              <a:buNone/>
            </a:pPr>
            <a:endParaRPr lang="en-US" sz="2800" dirty="0" smtClean="0"/>
          </a:p>
          <a:p>
            <a:pPr marL="0" indent="0">
              <a:spcBef>
                <a:spcPts val="0"/>
              </a:spcBef>
              <a:spcAft>
                <a:spcPts val="0"/>
              </a:spcAft>
              <a:buNone/>
            </a:pPr>
            <a:r>
              <a:rPr lang="en-US" sz="2800" dirty="0" smtClean="0"/>
              <a:t>Take a random sample from your population NZ (1000 people), then find the corresponding statistic from that sample. Because you know that if got another sample the statistics may vary you need to “plus or minus something” to your result. </a:t>
            </a:r>
            <a:endParaRPr lang="en-US" sz="2800" dirty="0"/>
          </a:p>
        </p:txBody>
      </p:sp>
    </p:spTree>
    <p:extLst>
      <p:ext uri="{BB962C8B-B14F-4D97-AF65-F5344CB8AC3E}">
        <p14:creationId xmlns:p14="http://schemas.microsoft.com/office/powerpoint/2010/main" val="50586607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799"/>
            <a:ext cx="5771623" cy="4191001"/>
          </a:xfrm>
        </p:spPr>
        <p:txBody>
          <a:bodyPr anchor="t">
            <a:normAutofit/>
          </a:bodyPr>
          <a:lstStyle/>
          <a:p>
            <a:pPr marL="0" indent="0">
              <a:spcBef>
                <a:spcPts val="0"/>
              </a:spcBef>
              <a:spcAft>
                <a:spcPts val="0"/>
              </a:spcAft>
              <a:buNone/>
            </a:pPr>
            <a:r>
              <a:rPr lang="en-US" sz="2800" b="1" dirty="0" smtClean="0"/>
              <a:t>Margin of error</a:t>
            </a:r>
            <a:endParaRPr lang="en-US" sz="2800" dirty="0"/>
          </a:p>
          <a:p>
            <a:pPr marL="0" indent="0">
              <a:spcBef>
                <a:spcPts val="0"/>
              </a:spcBef>
              <a:spcAft>
                <a:spcPts val="0"/>
              </a:spcAft>
              <a:buNone/>
            </a:pPr>
            <a:endParaRPr lang="en-US" sz="2800" dirty="0" smtClean="0"/>
          </a:p>
          <a:p>
            <a:pPr marL="0" indent="0">
              <a:spcBef>
                <a:spcPts val="0"/>
              </a:spcBef>
              <a:spcAft>
                <a:spcPts val="0"/>
              </a:spcAft>
              <a:buNone/>
            </a:pPr>
            <a:r>
              <a:rPr lang="en-US" sz="2800" dirty="0" smtClean="0"/>
              <a:t>That plus or minus that add to your result to estimate the parameter is called the margin of error.</a:t>
            </a:r>
            <a:endParaRPr lang="en-US" sz="2800" dirty="0"/>
          </a:p>
        </p:txBody>
      </p:sp>
      <p:pic>
        <p:nvPicPr>
          <p:cNvPr id="4" name="Picture 3" descr="fish_gallup_poll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5933" y="1858433"/>
            <a:ext cx="4241801" cy="3427375"/>
          </a:xfrm>
          <a:prstGeom prst="rect">
            <a:avLst/>
          </a:prstGeom>
        </p:spPr>
      </p:pic>
    </p:spTree>
    <p:extLst>
      <p:ext uri="{BB962C8B-B14F-4D97-AF65-F5344CB8AC3E}">
        <p14:creationId xmlns:p14="http://schemas.microsoft.com/office/powerpoint/2010/main" val="3924135900"/>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799"/>
            <a:ext cx="10018713" cy="4191001"/>
          </a:xfrm>
        </p:spPr>
        <p:txBody>
          <a:bodyPr anchor="t">
            <a:normAutofit/>
          </a:bodyPr>
          <a:lstStyle/>
          <a:p>
            <a:pPr marL="0" indent="0">
              <a:spcBef>
                <a:spcPts val="0"/>
              </a:spcBef>
              <a:spcAft>
                <a:spcPts val="0"/>
              </a:spcAft>
              <a:buNone/>
            </a:pPr>
            <a:r>
              <a:rPr lang="en-US" sz="2800" b="1" dirty="0" smtClean="0"/>
              <a:t>Confidence Interval</a:t>
            </a:r>
          </a:p>
          <a:p>
            <a:pPr marL="0" indent="0">
              <a:spcBef>
                <a:spcPts val="0"/>
              </a:spcBef>
              <a:spcAft>
                <a:spcPts val="0"/>
              </a:spcAft>
              <a:buNone/>
            </a:pPr>
            <a:endParaRPr lang="en-US" sz="2800" b="1" dirty="0" smtClean="0"/>
          </a:p>
          <a:p>
            <a:pPr marL="0" indent="0">
              <a:spcBef>
                <a:spcPts val="0"/>
              </a:spcBef>
              <a:spcAft>
                <a:spcPts val="0"/>
              </a:spcAft>
              <a:buNone/>
            </a:pPr>
            <a:r>
              <a:rPr lang="en-US" sz="2800" dirty="0" smtClean="0"/>
              <a:t>One of the biggest uses of statistics is to estimate a population parameter using a simple statistic.</a:t>
            </a:r>
          </a:p>
          <a:p>
            <a:pPr marL="0" indent="0">
              <a:spcBef>
                <a:spcPts val="0"/>
              </a:spcBef>
              <a:spcAft>
                <a:spcPts val="0"/>
              </a:spcAft>
              <a:buNone/>
            </a:pPr>
            <a:endParaRPr lang="en-US" sz="2800" dirty="0"/>
          </a:p>
          <a:p>
            <a:pPr marL="0" indent="0">
              <a:spcBef>
                <a:spcPts val="0"/>
              </a:spcBef>
              <a:spcAft>
                <a:spcPts val="0"/>
              </a:spcAft>
              <a:buNone/>
            </a:pPr>
            <a:r>
              <a:rPr lang="en-US" sz="2800" dirty="0" smtClean="0"/>
              <a:t>For example: the average household income in New Zealand (population = all NZ households; parameter= average household income).</a:t>
            </a:r>
            <a:endParaRPr lang="en-US" sz="2800" dirty="0"/>
          </a:p>
          <a:p>
            <a:pPr marL="0" indent="0">
              <a:spcBef>
                <a:spcPts val="0"/>
              </a:spcBef>
              <a:spcAft>
                <a:spcPts val="0"/>
              </a:spcAft>
              <a:buNone/>
            </a:pPr>
            <a:endParaRPr lang="en-US" sz="2800" b="1" dirty="0"/>
          </a:p>
        </p:txBody>
      </p:sp>
    </p:spTree>
    <p:extLst>
      <p:ext uri="{BB962C8B-B14F-4D97-AF65-F5344CB8AC3E}">
        <p14:creationId xmlns:p14="http://schemas.microsoft.com/office/powerpoint/2010/main" val="131612765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64201" y="1701799"/>
            <a:ext cx="6570666" cy="4191001"/>
          </a:xfrm>
        </p:spPr>
        <p:txBody>
          <a:bodyPr anchor="t">
            <a:normAutofit/>
          </a:bodyPr>
          <a:lstStyle/>
          <a:p>
            <a:pPr marL="0" indent="0">
              <a:spcBef>
                <a:spcPts val="0"/>
              </a:spcBef>
              <a:spcAft>
                <a:spcPts val="0"/>
              </a:spcAft>
              <a:buNone/>
            </a:pPr>
            <a:r>
              <a:rPr lang="en-US" sz="2800" b="1" dirty="0" smtClean="0"/>
              <a:t>Confidence Level</a:t>
            </a:r>
            <a:endParaRPr lang="en-US" sz="2800" dirty="0" smtClean="0"/>
          </a:p>
          <a:p>
            <a:pPr marL="0" indent="0">
              <a:spcBef>
                <a:spcPts val="0"/>
              </a:spcBef>
              <a:spcAft>
                <a:spcPts val="0"/>
              </a:spcAft>
              <a:buNone/>
            </a:pPr>
            <a:endParaRPr lang="en-US" sz="2800" dirty="0" smtClean="0"/>
          </a:p>
          <a:p>
            <a:pPr marL="0" indent="0">
              <a:spcBef>
                <a:spcPts val="0"/>
              </a:spcBef>
              <a:spcAft>
                <a:spcPts val="0"/>
              </a:spcAft>
              <a:buNone/>
            </a:pPr>
            <a:r>
              <a:rPr lang="en-US" sz="2800" dirty="0" smtClean="0"/>
              <a:t>It’s not possible to find these parameters exactly; as they are based on an estimate of a sample.</a:t>
            </a:r>
            <a:endParaRPr lang="en-US" sz="2800" dirty="0"/>
          </a:p>
        </p:txBody>
      </p:sp>
      <p:pic>
        <p:nvPicPr>
          <p:cNvPr id="4" name="Picture 3" descr="confidence-level-scal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1134" y="2209800"/>
            <a:ext cx="3606280" cy="2641600"/>
          </a:xfrm>
          <a:prstGeom prst="rect">
            <a:avLst/>
          </a:prstGeom>
        </p:spPr>
      </p:pic>
    </p:spTree>
    <p:extLst>
      <p:ext uri="{BB962C8B-B14F-4D97-AF65-F5344CB8AC3E}">
        <p14:creationId xmlns:p14="http://schemas.microsoft.com/office/powerpoint/2010/main" val="322539545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64200" y="1701799"/>
            <a:ext cx="5554667" cy="4191001"/>
          </a:xfrm>
        </p:spPr>
        <p:txBody>
          <a:bodyPr anchor="t">
            <a:normAutofit/>
          </a:bodyPr>
          <a:lstStyle/>
          <a:p>
            <a:pPr marL="0" indent="0">
              <a:spcBef>
                <a:spcPts val="0"/>
              </a:spcBef>
              <a:spcAft>
                <a:spcPts val="0"/>
              </a:spcAft>
              <a:buNone/>
            </a:pPr>
            <a:r>
              <a:rPr lang="en-US" sz="2800" b="1" dirty="0" smtClean="0"/>
              <a:t>Hypothesis Testing</a:t>
            </a:r>
          </a:p>
          <a:p>
            <a:pPr marL="0" indent="0">
              <a:spcBef>
                <a:spcPts val="0"/>
              </a:spcBef>
              <a:spcAft>
                <a:spcPts val="0"/>
              </a:spcAft>
              <a:buNone/>
            </a:pPr>
            <a:endParaRPr lang="en-US" sz="2800" b="1" dirty="0"/>
          </a:p>
          <a:p>
            <a:pPr marL="0" indent="0">
              <a:spcBef>
                <a:spcPts val="0"/>
              </a:spcBef>
              <a:spcAft>
                <a:spcPts val="0"/>
              </a:spcAft>
              <a:buNone/>
            </a:pPr>
            <a:r>
              <a:rPr lang="en-US" sz="2800" dirty="0" smtClean="0"/>
              <a:t>Is a statistical procedure is which the data collected from a sample and measured against a claim about a population parameter.</a:t>
            </a:r>
          </a:p>
          <a:p>
            <a:pPr marL="0" indent="0">
              <a:spcBef>
                <a:spcPts val="0"/>
              </a:spcBef>
              <a:spcAft>
                <a:spcPts val="0"/>
              </a:spcAft>
              <a:buNone/>
            </a:pPr>
            <a:endParaRPr lang="en-US" sz="2800" dirty="0"/>
          </a:p>
          <a:p>
            <a:pPr marL="0" indent="0">
              <a:spcBef>
                <a:spcPts val="0"/>
              </a:spcBef>
              <a:spcAft>
                <a:spcPts val="0"/>
              </a:spcAft>
              <a:buNone/>
            </a:pPr>
            <a:endParaRPr lang="en-US" sz="2800" dirty="0" smtClean="0"/>
          </a:p>
          <a:p>
            <a:pPr marL="0" indent="0">
              <a:spcBef>
                <a:spcPts val="0"/>
              </a:spcBef>
              <a:spcAft>
                <a:spcPts val="0"/>
              </a:spcAft>
              <a:buNone/>
            </a:pPr>
            <a:endParaRPr lang="en-US" sz="2800" b="1" dirty="0"/>
          </a:p>
          <a:p>
            <a:pPr marL="0" indent="0">
              <a:spcBef>
                <a:spcPts val="0"/>
              </a:spcBef>
              <a:spcAft>
                <a:spcPts val="0"/>
              </a:spcAft>
              <a:buNone/>
            </a:pPr>
            <a:endParaRPr lang="en-US" sz="2800" dirty="0"/>
          </a:p>
        </p:txBody>
      </p:sp>
      <p:pic>
        <p:nvPicPr>
          <p:cNvPr id="5" name="Picture 4" descr="hypothesis-testing-618.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1832" y="2362200"/>
            <a:ext cx="3427623" cy="2260599"/>
          </a:xfrm>
          <a:prstGeom prst="rect">
            <a:avLst/>
          </a:prstGeom>
        </p:spPr>
      </p:pic>
    </p:spTree>
    <p:extLst>
      <p:ext uri="{BB962C8B-B14F-4D97-AF65-F5344CB8AC3E}">
        <p14:creationId xmlns:p14="http://schemas.microsoft.com/office/powerpoint/2010/main" val="296936965"/>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pic>
        <p:nvPicPr>
          <p:cNvPr id="4" name="Content Placeholder 3" descr="testing-of-hypothesis.jpg"/>
          <p:cNvPicPr>
            <a:picLocks noGrp="1" noChangeAspect="1"/>
          </p:cNvPicPr>
          <p:nvPr>
            <p:ph idx="1"/>
          </p:nvPr>
        </p:nvPicPr>
        <p:blipFill>
          <a:blip r:embed="rId2">
            <a:extLst>
              <a:ext uri="{28A0092B-C50C-407E-A947-70E740481C1C}">
                <a14:useLocalDpi xmlns:a14="http://schemas.microsoft.com/office/drawing/2010/main" val="0"/>
              </a:ext>
            </a:extLst>
          </a:blip>
          <a:srcRect l="-22464" r="-22464"/>
          <a:stretch>
            <a:fillRect/>
          </a:stretch>
        </p:blipFill>
        <p:spPr>
          <a:xfrm>
            <a:off x="1484313" y="1295400"/>
            <a:ext cx="10018712" cy="5190066"/>
          </a:xfrm>
        </p:spPr>
      </p:pic>
    </p:spTree>
    <p:extLst>
      <p:ext uri="{BB962C8B-B14F-4D97-AF65-F5344CB8AC3E}">
        <p14:creationId xmlns:p14="http://schemas.microsoft.com/office/powerpoint/2010/main" val="382420917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p:txBody>
          <a:bodyPr>
            <a:normAutofit/>
          </a:bodyPr>
          <a:lstStyle/>
          <a:p>
            <a:pPr marL="0" indent="0">
              <a:buNone/>
            </a:pPr>
            <a:r>
              <a:rPr lang="en-US" sz="2800" dirty="0" smtClean="0"/>
              <a:t>There are two categories of Statistics; Descriptive and Inferential. </a:t>
            </a:r>
            <a:endParaRPr lang="en-US" sz="2800" dirty="0"/>
          </a:p>
        </p:txBody>
      </p:sp>
    </p:spTree>
    <p:extLst>
      <p:ext uri="{BB962C8B-B14F-4D97-AF65-F5344CB8AC3E}">
        <p14:creationId xmlns:p14="http://schemas.microsoft.com/office/powerpoint/2010/main" val="1175526309"/>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72667" y="2150550"/>
            <a:ext cx="5410734" cy="2777057"/>
          </a:xfrm>
        </p:spPr>
        <p:txBody>
          <a:bodyPr anchor="t">
            <a:normAutofit/>
          </a:bodyPr>
          <a:lstStyle/>
          <a:p>
            <a:pPr marL="0" indent="0">
              <a:spcBef>
                <a:spcPts val="0"/>
              </a:spcBef>
              <a:spcAft>
                <a:spcPts val="0"/>
              </a:spcAft>
              <a:buNone/>
            </a:pPr>
            <a:r>
              <a:rPr lang="en-US" sz="2800" b="1" dirty="0"/>
              <a:t>Hypothesis Testing</a:t>
            </a:r>
          </a:p>
          <a:p>
            <a:pPr marL="0" indent="0">
              <a:spcBef>
                <a:spcPts val="0"/>
              </a:spcBef>
              <a:spcAft>
                <a:spcPts val="0"/>
              </a:spcAft>
              <a:buNone/>
            </a:pPr>
            <a:r>
              <a:rPr lang="en-US" sz="2800" dirty="0" smtClean="0"/>
              <a:t>Because a decision is based on a sample and not the entire population a hypothesis test can lead you to the wrong conclusion.</a:t>
            </a:r>
            <a:endParaRPr lang="en-US" sz="2800" dirty="0"/>
          </a:p>
        </p:txBody>
      </p:sp>
      <p:pic>
        <p:nvPicPr>
          <p:cNvPr id="4" name="Picture 3" descr="getting it Wrong.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33" y="1193811"/>
            <a:ext cx="4969933" cy="4969933"/>
          </a:xfrm>
          <a:prstGeom prst="rect">
            <a:avLst/>
          </a:prstGeom>
        </p:spPr>
      </p:pic>
    </p:spTree>
    <p:extLst>
      <p:ext uri="{BB962C8B-B14F-4D97-AF65-F5344CB8AC3E}">
        <p14:creationId xmlns:p14="http://schemas.microsoft.com/office/powerpoint/2010/main" val="166694677"/>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2015066"/>
            <a:ext cx="10258957" cy="4191001"/>
          </a:xfrm>
        </p:spPr>
        <p:txBody>
          <a:bodyPr anchor="t">
            <a:normAutofit/>
          </a:bodyPr>
          <a:lstStyle/>
          <a:p>
            <a:pPr marL="0" indent="0">
              <a:spcBef>
                <a:spcPts val="0"/>
              </a:spcBef>
              <a:spcAft>
                <a:spcPts val="0"/>
              </a:spcAft>
              <a:buNone/>
            </a:pPr>
            <a:r>
              <a:rPr lang="en-US" sz="2800" b="1" dirty="0"/>
              <a:t>Hypothesis Testing</a:t>
            </a:r>
          </a:p>
          <a:p>
            <a:pPr marL="0" indent="0">
              <a:spcBef>
                <a:spcPts val="0"/>
              </a:spcBef>
              <a:spcAft>
                <a:spcPts val="0"/>
              </a:spcAft>
              <a:buNone/>
            </a:pPr>
            <a:endParaRPr lang="en-US" sz="2800" b="1" dirty="0" smtClean="0"/>
          </a:p>
          <a:p>
            <a:pPr marL="0" indent="0">
              <a:spcBef>
                <a:spcPts val="0"/>
              </a:spcBef>
              <a:spcAft>
                <a:spcPts val="0"/>
              </a:spcAft>
              <a:buNone/>
            </a:pPr>
            <a:r>
              <a:rPr lang="en-US" sz="2800" dirty="0" smtClean="0"/>
              <a:t>There are a variety of hypothesis test done in scientific research, including t-test(comparing two population means), paired t-test( looking at before/after data).</a:t>
            </a:r>
            <a:endParaRPr lang="en-US" sz="2800" dirty="0"/>
          </a:p>
        </p:txBody>
      </p:sp>
    </p:spTree>
    <p:extLst>
      <p:ext uri="{BB962C8B-B14F-4D97-AF65-F5344CB8AC3E}">
        <p14:creationId xmlns:p14="http://schemas.microsoft.com/office/powerpoint/2010/main" val="503199577"/>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800"/>
            <a:ext cx="10018713" cy="3327400"/>
          </a:xfrm>
        </p:spPr>
        <p:txBody>
          <a:bodyPr anchor="t">
            <a:normAutofit/>
          </a:bodyPr>
          <a:lstStyle/>
          <a:p>
            <a:pPr marL="0" indent="0">
              <a:spcBef>
                <a:spcPts val="0"/>
              </a:spcBef>
              <a:spcAft>
                <a:spcPts val="0"/>
              </a:spcAft>
              <a:buNone/>
            </a:pPr>
            <a:r>
              <a:rPr lang="en-US" sz="2800" b="1" dirty="0" smtClean="0"/>
              <a:t>P-Values</a:t>
            </a:r>
          </a:p>
          <a:p>
            <a:pPr marL="0" indent="0">
              <a:spcBef>
                <a:spcPts val="0"/>
              </a:spcBef>
              <a:spcAft>
                <a:spcPts val="0"/>
              </a:spcAft>
              <a:buNone/>
            </a:pPr>
            <a:endParaRPr lang="en-US" sz="2800" dirty="0" smtClean="0"/>
          </a:p>
          <a:p>
            <a:pPr marL="0" indent="0">
              <a:spcBef>
                <a:spcPts val="0"/>
              </a:spcBef>
              <a:spcAft>
                <a:spcPts val="0"/>
              </a:spcAft>
              <a:buNone/>
            </a:pPr>
            <a:r>
              <a:rPr lang="en-US" sz="2800" dirty="0" smtClean="0"/>
              <a:t>Hypothesis tests are used to test the validity of the claim that is made about a population. The claim is on trial you are said to be testing the null hypothesis.</a:t>
            </a:r>
            <a:endParaRPr lang="en-US" sz="2800" dirty="0"/>
          </a:p>
        </p:txBody>
      </p:sp>
    </p:spTree>
    <p:extLst>
      <p:ext uri="{BB962C8B-B14F-4D97-AF65-F5344CB8AC3E}">
        <p14:creationId xmlns:p14="http://schemas.microsoft.com/office/powerpoint/2010/main" val="2125720679"/>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799"/>
            <a:ext cx="10018713" cy="4868333"/>
          </a:xfrm>
        </p:spPr>
        <p:txBody>
          <a:bodyPr anchor="t">
            <a:normAutofit/>
          </a:bodyPr>
          <a:lstStyle/>
          <a:p>
            <a:pPr marL="0" indent="0">
              <a:spcBef>
                <a:spcPts val="0"/>
              </a:spcBef>
              <a:spcAft>
                <a:spcPts val="0"/>
              </a:spcAft>
              <a:buNone/>
            </a:pPr>
            <a:r>
              <a:rPr lang="en-US" sz="2800" b="1" dirty="0" smtClean="0"/>
              <a:t>P-Value</a:t>
            </a:r>
            <a:endParaRPr lang="en-US" sz="2800" dirty="0" smtClean="0"/>
          </a:p>
          <a:p>
            <a:pPr marL="0" indent="0">
              <a:spcBef>
                <a:spcPts val="0"/>
              </a:spcBef>
              <a:spcAft>
                <a:spcPts val="0"/>
              </a:spcAft>
              <a:buNone/>
            </a:pPr>
            <a:r>
              <a:rPr lang="en-US" sz="2800" dirty="0" smtClean="0"/>
              <a:t>All Hypothesis tests ultimately use p-value to weigh the strength of the evidence(what the data is telling you about the population).</a:t>
            </a:r>
          </a:p>
          <a:p>
            <a:pPr marL="0" indent="0">
              <a:spcBef>
                <a:spcPts val="0"/>
              </a:spcBef>
              <a:spcAft>
                <a:spcPts val="0"/>
              </a:spcAft>
              <a:buNone/>
            </a:pPr>
            <a:endParaRPr lang="en-US" sz="2800" dirty="0" smtClean="0"/>
          </a:p>
          <a:p>
            <a:pPr marL="0" indent="0">
              <a:spcBef>
                <a:spcPts val="0"/>
              </a:spcBef>
              <a:spcAft>
                <a:spcPts val="0"/>
              </a:spcAft>
              <a:buNone/>
            </a:pPr>
            <a:r>
              <a:rPr lang="en-US" sz="2800" dirty="0"/>
              <a:t>	</a:t>
            </a:r>
            <a:r>
              <a:rPr lang="en-US" sz="2800" dirty="0" smtClean="0"/>
              <a:t>		Small p-value (typically ≤ 0.05)  indicates strong evidence 			against the null hypothesis so you reject it.</a:t>
            </a:r>
          </a:p>
          <a:p>
            <a:pPr marL="0" indent="0">
              <a:spcBef>
                <a:spcPts val="0"/>
              </a:spcBef>
              <a:spcAft>
                <a:spcPts val="0"/>
              </a:spcAft>
              <a:buNone/>
            </a:pPr>
            <a:r>
              <a:rPr lang="en-US" sz="2800" dirty="0"/>
              <a:t>	</a:t>
            </a:r>
            <a:r>
              <a:rPr lang="en-US" sz="2800" dirty="0" smtClean="0"/>
              <a:t>		</a:t>
            </a:r>
            <a:r>
              <a:rPr lang="en-US" sz="2800" dirty="0" smtClean="0">
                <a:solidFill>
                  <a:srgbClr val="FF0000"/>
                </a:solidFill>
              </a:rPr>
              <a:t>Large p-value (typically &gt; 0.05) indicates weak evidence 				against the null hypothesis, so you </a:t>
            </a:r>
            <a:r>
              <a:rPr lang="en-US" sz="2800" b="1" u="sng" dirty="0" smtClean="0">
                <a:solidFill>
                  <a:srgbClr val="FF0000"/>
                </a:solidFill>
              </a:rPr>
              <a:t>fail</a:t>
            </a:r>
            <a:r>
              <a:rPr lang="en-US" sz="2800" dirty="0" smtClean="0">
                <a:solidFill>
                  <a:srgbClr val="FF0000"/>
                </a:solidFill>
              </a:rPr>
              <a:t> to reject it.</a:t>
            </a:r>
          </a:p>
          <a:p>
            <a:pPr marL="0" indent="0">
              <a:spcBef>
                <a:spcPts val="0"/>
              </a:spcBef>
              <a:spcAft>
                <a:spcPts val="0"/>
              </a:spcAft>
              <a:buNone/>
            </a:pPr>
            <a:r>
              <a:rPr lang="en-US" sz="2800" dirty="0">
                <a:solidFill>
                  <a:srgbClr val="FF0000"/>
                </a:solidFill>
              </a:rPr>
              <a:t>	</a:t>
            </a:r>
            <a:r>
              <a:rPr lang="en-US" sz="2800" dirty="0" smtClean="0">
                <a:solidFill>
                  <a:srgbClr val="FF0000"/>
                </a:solidFill>
              </a:rPr>
              <a:t>		</a:t>
            </a:r>
            <a:r>
              <a:rPr lang="en-US" sz="2800" dirty="0" smtClean="0">
                <a:solidFill>
                  <a:srgbClr val="0000FF"/>
                </a:solidFill>
              </a:rPr>
              <a:t>P-values very close to the cutoff (0.05) are considered 				marginal .</a:t>
            </a:r>
          </a:p>
        </p:txBody>
      </p:sp>
    </p:spTree>
    <p:extLst>
      <p:ext uri="{BB962C8B-B14F-4D97-AF65-F5344CB8AC3E}">
        <p14:creationId xmlns:p14="http://schemas.microsoft.com/office/powerpoint/2010/main" val="2717736595"/>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799"/>
            <a:ext cx="10018713" cy="4191001"/>
          </a:xfrm>
        </p:spPr>
        <p:txBody>
          <a:bodyPr anchor="t">
            <a:normAutofit/>
          </a:bodyPr>
          <a:lstStyle/>
          <a:p>
            <a:pPr marL="0" indent="0">
              <a:spcBef>
                <a:spcPts val="0"/>
              </a:spcBef>
              <a:spcAft>
                <a:spcPts val="0"/>
              </a:spcAft>
              <a:buNone/>
            </a:pPr>
            <a:r>
              <a:rPr lang="en-US" sz="2800" b="1" dirty="0" smtClean="0"/>
              <a:t>P-Values</a:t>
            </a:r>
            <a:endParaRPr lang="en-US" sz="2800" b="1" dirty="0"/>
          </a:p>
        </p:txBody>
      </p:sp>
      <p:pic>
        <p:nvPicPr>
          <p:cNvPr id="4" name="Picture 3" descr="p-value-jellybean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4332" y="2015816"/>
            <a:ext cx="6841067" cy="4016684"/>
          </a:xfrm>
          <a:prstGeom prst="rect">
            <a:avLst/>
          </a:prstGeom>
        </p:spPr>
      </p:pic>
    </p:spTree>
    <p:extLst>
      <p:ext uri="{BB962C8B-B14F-4D97-AF65-F5344CB8AC3E}">
        <p14:creationId xmlns:p14="http://schemas.microsoft.com/office/powerpoint/2010/main" val="3487427649"/>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799"/>
            <a:ext cx="4748483" cy="4191001"/>
          </a:xfrm>
        </p:spPr>
        <p:txBody>
          <a:bodyPr anchor="t">
            <a:normAutofit/>
          </a:bodyPr>
          <a:lstStyle/>
          <a:p>
            <a:pPr marL="0" indent="0">
              <a:spcBef>
                <a:spcPts val="0"/>
              </a:spcBef>
              <a:spcAft>
                <a:spcPts val="0"/>
              </a:spcAft>
              <a:buNone/>
            </a:pPr>
            <a:r>
              <a:rPr lang="en-US" sz="2800" b="1" dirty="0" smtClean="0"/>
              <a:t>Healthy Skepticism:</a:t>
            </a:r>
          </a:p>
          <a:p>
            <a:pPr marL="0" indent="0">
              <a:spcBef>
                <a:spcPts val="0"/>
              </a:spcBef>
              <a:spcAft>
                <a:spcPts val="0"/>
              </a:spcAft>
              <a:buNone/>
            </a:pPr>
            <a:endParaRPr lang="en-US" sz="2800" b="1" dirty="0"/>
          </a:p>
          <a:p>
            <a:pPr marL="0" indent="0">
              <a:spcBef>
                <a:spcPts val="0"/>
              </a:spcBef>
              <a:spcAft>
                <a:spcPts val="0"/>
              </a:spcAft>
              <a:buNone/>
            </a:pPr>
            <a:r>
              <a:rPr lang="en-US" sz="2800" dirty="0" smtClean="0"/>
              <a:t>The reality about statistics and research in general is that we need </a:t>
            </a:r>
            <a:r>
              <a:rPr lang="en-US" sz="2800" dirty="0" smtClean="0"/>
              <a:t>treat the results from studies with a dose </a:t>
            </a:r>
            <a:r>
              <a:rPr lang="en-US" sz="2800" dirty="0" smtClean="0"/>
              <a:t>a healthy </a:t>
            </a:r>
            <a:r>
              <a:rPr lang="en-US" sz="2800" dirty="0" smtClean="0"/>
              <a:t>skepticism. In fact about </a:t>
            </a:r>
            <a:r>
              <a:rPr lang="en-US" sz="2800" dirty="0" smtClean="0"/>
              <a:t>what we read and hear.</a:t>
            </a:r>
          </a:p>
          <a:p>
            <a:pPr marL="0" indent="0">
              <a:spcBef>
                <a:spcPts val="0"/>
              </a:spcBef>
              <a:spcAft>
                <a:spcPts val="0"/>
              </a:spcAft>
              <a:buNone/>
            </a:pPr>
            <a:endParaRPr lang="en-US" sz="2800" dirty="0"/>
          </a:p>
        </p:txBody>
      </p:sp>
    </p:spTree>
    <p:extLst>
      <p:ext uri="{BB962C8B-B14F-4D97-AF65-F5344CB8AC3E}">
        <p14:creationId xmlns:p14="http://schemas.microsoft.com/office/powerpoint/2010/main" val="887716164"/>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287459"/>
            <a:ext cx="4748483" cy="4191001"/>
          </a:xfrm>
        </p:spPr>
        <p:txBody>
          <a:bodyPr anchor="t">
            <a:normAutofit/>
          </a:bodyPr>
          <a:lstStyle/>
          <a:p>
            <a:pPr marL="0" indent="0">
              <a:spcBef>
                <a:spcPts val="0"/>
              </a:spcBef>
              <a:spcAft>
                <a:spcPts val="0"/>
              </a:spcAft>
              <a:buNone/>
            </a:pPr>
            <a:r>
              <a:rPr lang="en-US" sz="2800" b="1" dirty="0" smtClean="0"/>
              <a:t>Healthy Skepticism:</a:t>
            </a:r>
          </a:p>
          <a:p>
            <a:pPr marL="0" indent="0">
              <a:spcBef>
                <a:spcPts val="0"/>
              </a:spcBef>
              <a:spcAft>
                <a:spcPts val="0"/>
              </a:spcAft>
              <a:buNone/>
            </a:pPr>
            <a:endParaRPr lang="en-US" sz="2800" b="1" dirty="0"/>
          </a:p>
          <a:p>
            <a:pPr marL="0" indent="0">
              <a:spcBef>
                <a:spcPts val="0"/>
              </a:spcBef>
              <a:spcAft>
                <a:spcPts val="0"/>
              </a:spcAft>
              <a:buNone/>
            </a:pPr>
            <a:endParaRPr lang="en-US" sz="2800" dirty="0"/>
          </a:p>
        </p:txBody>
      </p:sp>
      <p:pic>
        <p:nvPicPr>
          <p:cNvPr id="4" name="Picture 3" descr="1047536367.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4571" y="1931973"/>
            <a:ext cx="8039807" cy="4349536"/>
          </a:xfrm>
          <a:prstGeom prst="rect">
            <a:avLst/>
          </a:prstGeom>
        </p:spPr>
      </p:pic>
    </p:spTree>
    <p:extLst>
      <p:ext uri="{BB962C8B-B14F-4D97-AF65-F5344CB8AC3E}">
        <p14:creationId xmlns:p14="http://schemas.microsoft.com/office/powerpoint/2010/main" val="1135998787"/>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2215221"/>
            <a:ext cx="10170651" cy="3450427"/>
          </a:xfrm>
        </p:spPr>
        <p:txBody>
          <a:bodyPr anchor="t">
            <a:normAutofit/>
          </a:bodyPr>
          <a:lstStyle/>
          <a:p>
            <a:pPr marL="0" indent="0">
              <a:spcBef>
                <a:spcPts val="0"/>
              </a:spcBef>
              <a:spcAft>
                <a:spcPts val="0"/>
              </a:spcAft>
              <a:buNone/>
            </a:pPr>
            <a:r>
              <a:rPr lang="en-US" sz="2800" b="1" dirty="0" smtClean="0"/>
              <a:t>Healthy Skepticism:</a:t>
            </a:r>
          </a:p>
          <a:p>
            <a:pPr marL="0" indent="0">
              <a:spcBef>
                <a:spcPts val="0"/>
              </a:spcBef>
              <a:spcAft>
                <a:spcPts val="0"/>
              </a:spcAft>
              <a:buNone/>
            </a:pPr>
            <a:endParaRPr lang="en-US" sz="2800" dirty="0"/>
          </a:p>
          <a:p>
            <a:pPr marL="0" indent="0">
              <a:spcBef>
                <a:spcPts val="0"/>
              </a:spcBef>
              <a:spcAft>
                <a:spcPts val="0"/>
              </a:spcAft>
              <a:buNone/>
            </a:pPr>
            <a:r>
              <a:rPr lang="en-US" sz="2800" dirty="0" smtClean="0"/>
              <a:t>It not a case of “I can’t believe anything any more” , but “ I wonder where the numbers or data came from.”</a:t>
            </a:r>
            <a:endParaRPr lang="en-US" sz="2800" dirty="0"/>
          </a:p>
        </p:txBody>
      </p:sp>
    </p:spTree>
    <p:extLst>
      <p:ext uri="{BB962C8B-B14F-4D97-AF65-F5344CB8AC3E}">
        <p14:creationId xmlns:p14="http://schemas.microsoft.com/office/powerpoint/2010/main" val="1574813504"/>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768395" y="1701799"/>
            <a:ext cx="10180949" cy="4191001"/>
          </a:xfrm>
        </p:spPr>
        <p:txBody>
          <a:bodyPr anchor="t">
            <a:normAutofit lnSpcReduction="10000"/>
          </a:bodyPr>
          <a:lstStyle/>
          <a:p>
            <a:pPr marL="0" indent="0">
              <a:spcBef>
                <a:spcPts val="0"/>
              </a:spcBef>
              <a:spcAft>
                <a:spcPts val="0"/>
              </a:spcAft>
              <a:buNone/>
            </a:pPr>
            <a:r>
              <a:rPr lang="en-US" sz="2800" b="1" dirty="0" smtClean="0"/>
              <a:t>Healthy Skepticism: </a:t>
            </a:r>
          </a:p>
          <a:p>
            <a:pPr marL="0" indent="0">
              <a:spcBef>
                <a:spcPts val="0"/>
              </a:spcBef>
              <a:spcAft>
                <a:spcPts val="0"/>
              </a:spcAft>
              <a:buNone/>
            </a:pPr>
            <a:endParaRPr lang="en-US" sz="2800" dirty="0" smtClean="0"/>
          </a:p>
          <a:p>
            <a:pPr marL="0" indent="0">
              <a:spcBef>
                <a:spcPts val="0"/>
              </a:spcBef>
              <a:spcAft>
                <a:spcPts val="0"/>
              </a:spcAft>
              <a:buNone/>
            </a:pPr>
            <a:r>
              <a:rPr lang="en-US" sz="2800" dirty="0" smtClean="0"/>
              <a:t>Research and Statistics can go wrong for many reasons.</a:t>
            </a:r>
          </a:p>
          <a:p>
            <a:pPr marL="0" indent="0">
              <a:spcBef>
                <a:spcPts val="0"/>
              </a:spcBef>
              <a:spcAft>
                <a:spcPts val="0"/>
              </a:spcAft>
              <a:buNone/>
            </a:pPr>
            <a:endParaRPr lang="en-US" sz="2800" dirty="0"/>
          </a:p>
          <a:p>
            <a:pPr marL="0" indent="0">
              <a:spcBef>
                <a:spcPts val="0"/>
              </a:spcBef>
              <a:spcAft>
                <a:spcPts val="0"/>
              </a:spcAft>
              <a:buNone/>
            </a:pPr>
            <a:r>
              <a:rPr lang="en-US" sz="2800" dirty="0" smtClean="0"/>
              <a:t>	 - a simple error may occur.</a:t>
            </a:r>
          </a:p>
          <a:p>
            <a:pPr marL="0" indent="0">
              <a:spcBef>
                <a:spcPts val="0"/>
              </a:spcBef>
              <a:spcAft>
                <a:spcPts val="0"/>
              </a:spcAft>
              <a:buNone/>
            </a:pPr>
            <a:r>
              <a:rPr lang="en-US" sz="2800" dirty="0"/>
              <a:t>	</a:t>
            </a:r>
            <a:r>
              <a:rPr lang="en-US" sz="2800" dirty="0" smtClean="0"/>
              <a:t> - For what ever reason the results get tweaked or more commonly 	   	exaggerated either the data or the way they are represented.</a:t>
            </a:r>
          </a:p>
          <a:p>
            <a:pPr marL="0" indent="0">
              <a:spcBef>
                <a:spcPts val="0"/>
              </a:spcBef>
              <a:spcAft>
                <a:spcPts val="0"/>
              </a:spcAft>
              <a:buNone/>
            </a:pPr>
            <a:r>
              <a:rPr lang="en-US" sz="2800" dirty="0"/>
              <a:t>	</a:t>
            </a:r>
            <a:r>
              <a:rPr lang="en-US" sz="2800" dirty="0" smtClean="0"/>
              <a:t> - By error of omission – information or data is left out.</a:t>
            </a:r>
          </a:p>
          <a:p>
            <a:pPr marL="0" indent="0">
              <a:spcBef>
                <a:spcPts val="0"/>
              </a:spcBef>
              <a:spcAft>
                <a:spcPts val="0"/>
              </a:spcAft>
              <a:buNone/>
            </a:pPr>
            <a:r>
              <a:rPr lang="en-US" sz="2800" dirty="0"/>
              <a:t>	</a:t>
            </a:r>
            <a:r>
              <a:rPr lang="en-US" sz="2800" dirty="0" smtClean="0"/>
              <a:t> - Fabrication of data.</a:t>
            </a:r>
          </a:p>
          <a:p>
            <a:pPr marL="0" indent="0">
              <a:spcBef>
                <a:spcPts val="0"/>
              </a:spcBef>
              <a:spcAft>
                <a:spcPts val="0"/>
              </a:spcAft>
              <a:buNone/>
            </a:pPr>
            <a:r>
              <a:rPr lang="en-US" sz="2800" dirty="0"/>
              <a:t>	</a:t>
            </a:r>
          </a:p>
        </p:txBody>
      </p:sp>
    </p:spTree>
    <p:extLst>
      <p:ext uri="{BB962C8B-B14F-4D97-AF65-F5344CB8AC3E}">
        <p14:creationId xmlns:p14="http://schemas.microsoft.com/office/powerpoint/2010/main" val="1596169735"/>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1" y="1701799"/>
            <a:ext cx="6360722" cy="4191001"/>
          </a:xfrm>
        </p:spPr>
        <p:txBody>
          <a:bodyPr anchor="t">
            <a:normAutofit/>
          </a:bodyPr>
          <a:lstStyle/>
          <a:p>
            <a:pPr marL="0" indent="0">
              <a:spcBef>
                <a:spcPts val="0"/>
              </a:spcBef>
              <a:spcAft>
                <a:spcPts val="0"/>
              </a:spcAft>
              <a:buNone/>
            </a:pPr>
            <a:r>
              <a:rPr lang="en-US" sz="2800" b="1" dirty="0"/>
              <a:t>Healthy Skepticism</a:t>
            </a:r>
            <a:r>
              <a:rPr lang="en-US" sz="2800" b="1" dirty="0" smtClean="0"/>
              <a:t>:</a:t>
            </a:r>
          </a:p>
          <a:p>
            <a:pPr marL="0" indent="0">
              <a:spcBef>
                <a:spcPts val="0"/>
              </a:spcBef>
              <a:spcAft>
                <a:spcPts val="0"/>
              </a:spcAft>
              <a:buNone/>
            </a:pPr>
            <a:r>
              <a:rPr lang="en-US" sz="2800" dirty="0"/>
              <a:t>	</a:t>
            </a:r>
            <a:endParaRPr lang="en-US" sz="2800" dirty="0" smtClean="0"/>
          </a:p>
          <a:p>
            <a:pPr marL="0" indent="0">
              <a:spcBef>
                <a:spcPts val="0"/>
              </a:spcBef>
              <a:spcAft>
                <a:spcPts val="0"/>
              </a:spcAft>
              <a:buNone/>
            </a:pPr>
            <a:r>
              <a:rPr lang="en-US" sz="2800" dirty="0"/>
              <a:t>	</a:t>
            </a:r>
            <a:r>
              <a:rPr lang="en-US" sz="2800" dirty="0" smtClean="0"/>
              <a:t>	- The way a question is worded can give misleading results. This could give a biased result. Research has shown that even small changes in wording affects the survey outcomes.</a:t>
            </a:r>
            <a:endParaRPr lang="en-US" sz="2800" dirty="0"/>
          </a:p>
          <a:p>
            <a:pPr marL="0" indent="0">
              <a:spcBef>
                <a:spcPts val="0"/>
              </a:spcBef>
              <a:spcAft>
                <a:spcPts val="0"/>
              </a:spcAft>
              <a:buNone/>
            </a:pPr>
            <a:r>
              <a:rPr lang="en-US" sz="2800" b="1" dirty="0" smtClean="0"/>
              <a:t> </a:t>
            </a:r>
            <a:endParaRPr lang="en-US" sz="2800" b="1" dirty="0"/>
          </a:p>
          <a:p>
            <a:pPr marL="0" indent="0">
              <a:spcBef>
                <a:spcPts val="0"/>
              </a:spcBef>
              <a:spcAft>
                <a:spcPts val="0"/>
              </a:spcAft>
              <a:buNone/>
            </a:pPr>
            <a:endParaRPr lang="en-US" sz="2800" dirty="0"/>
          </a:p>
        </p:txBody>
      </p:sp>
      <p:pic>
        <p:nvPicPr>
          <p:cNvPr id="5" name="Picture 4" descr="EintsteinQuestionEverythi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5033" y="1999043"/>
            <a:ext cx="3810000" cy="3352800"/>
          </a:xfrm>
          <a:prstGeom prst="rect">
            <a:avLst/>
          </a:prstGeom>
        </p:spPr>
      </p:pic>
    </p:spTree>
    <p:extLst>
      <p:ext uri="{BB962C8B-B14F-4D97-AF65-F5344CB8AC3E}">
        <p14:creationId xmlns:p14="http://schemas.microsoft.com/office/powerpoint/2010/main" val="3380751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518177" y="2091265"/>
            <a:ext cx="5441130" cy="3124201"/>
          </a:xfrm>
        </p:spPr>
        <p:txBody>
          <a:bodyPr>
            <a:normAutofit/>
          </a:bodyPr>
          <a:lstStyle/>
          <a:p>
            <a:pPr marL="0" indent="0">
              <a:buNone/>
            </a:pPr>
            <a:r>
              <a:rPr lang="en-US" sz="2800" b="1" dirty="0"/>
              <a:t>Descriptive statistics</a:t>
            </a:r>
          </a:p>
          <a:p>
            <a:pPr marL="0" indent="0">
              <a:buNone/>
            </a:pPr>
            <a:r>
              <a:rPr lang="en-US" sz="2800" dirty="0" smtClean="0"/>
              <a:t>Descriptive </a:t>
            </a:r>
            <a:r>
              <a:rPr lang="en-US" sz="2800" dirty="0"/>
              <a:t>statistics summarize population data numerically or graphically by deriving </a:t>
            </a:r>
            <a:r>
              <a:rPr lang="en-US" sz="2800" dirty="0" smtClean="0"/>
              <a:t>data from a sample.</a:t>
            </a:r>
            <a:endParaRPr lang="en-US" sz="2800" dirty="0"/>
          </a:p>
          <a:p>
            <a:pPr marL="0" indent="0">
              <a:buNone/>
            </a:pP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9307" y="2406770"/>
            <a:ext cx="4392696" cy="2302623"/>
          </a:xfrm>
          <a:prstGeom prst="rect">
            <a:avLst/>
          </a:prstGeom>
        </p:spPr>
      </p:pic>
    </p:spTree>
    <p:extLst>
      <p:ext uri="{BB962C8B-B14F-4D97-AF65-F5344CB8AC3E}">
        <p14:creationId xmlns:p14="http://schemas.microsoft.com/office/powerpoint/2010/main" val="2032894977"/>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7149667" y="2539486"/>
            <a:ext cx="4496289" cy="3279287"/>
          </a:xfrm>
        </p:spPr>
        <p:txBody>
          <a:bodyPr anchor="t">
            <a:normAutofit/>
          </a:bodyPr>
          <a:lstStyle/>
          <a:p>
            <a:pPr marL="0" indent="0">
              <a:spcBef>
                <a:spcPts val="0"/>
              </a:spcBef>
              <a:spcAft>
                <a:spcPts val="0"/>
              </a:spcAft>
              <a:buNone/>
            </a:pPr>
            <a:r>
              <a:rPr lang="en-US" sz="2800" dirty="0" smtClean="0"/>
              <a:t>The reality is where research is concerned that you need a healthy skepticism because unfortunately there is research out there that is meaningless. </a:t>
            </a:r>
            <a:endParaRPr lang="en-US" sz="2800" dirty="0"/>
          </a:p>
        </p:txBody>
      </p:sp>
      <p:pic>
        <p:nvPicPr>
          <p:cNvPr id="7" name="Picture 6" descr="Norman-Rockwell-The-Discovery-195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3788" y="1473200"/>
            <a:ext cx="4572000" cy="4937760"/>
          </a:xfrm>
          <a:prstGeom prst="rect">
            <a:avLst/>
          </a:prstGeom>
        </p:spPr>
      </p:pic>
    </p:spTree>
    <p:extLst>
      <p:ext uri="{BB962C8B-B14F-4D97-AF65-F5344CB8AC3E}">
        <p14:creationId xmlns:p14="http://schemas.microsoft.com/office/powerpoint/2010/main" val="16921998"/>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710" y="12700"/>
            <a:ext cx="10018713" cy="1460500"/>
          </a:xfrm>
        </p:spPr>
        <p:txBody>
          <a:bodyPr/>
          <a:lstStyle/>
          <a:p>
            <a:pPr algn="l"/>
            <a:r>
              <a:rPr lang="en-US" dirty="0" smtClean="0"/>
              <a:t>Introduction to Statistics</a:t>
            </a:r>
            <a:endParaRPr lang="en-US" dirty="0"/>
          </a:p>
        </p:txBody>
      </p:sp>
      <p:sp>
        <p:nvSpPr>
          <p:cNvPr id="3" name="Content Placeholder 2"/>
          <p:cNvSpPr>
            <a:spLocks noGrp="1"/>
          </p:cNvSpPr>
          <p:nvPr>
            <p:ph idx="1"/>
          </p:nvPr>
        </p:nvSpPr>
        <p:spPr>
          <a:xfrm>
            <a:off x="1484310" y="1701799"/>
            <a:ext cx="10018713" cy="4191001"/>
          </a:xfrm>
        </p:spPr>
        <p:txBody>
          <a:bodyPr anchor="t">
            <a:normAutofit/>
          </a:bodyPr>
          <a:lstStyle/>
          <a:p>
            <a:pPr marL="0" indent="0">
              <a:spcBef>
                <a:spcPts val="0"/>
              </a:spcBef>
              <a:spcAft>
                <a:spcPts val="0"/>
              </a:spcAft>
              <a:buNone/>
            </a:pPr>
            <a:endParaRPr lang="en-US" sz="2800" dirty="0"/>
          </a:p>
        </p:txBody>
      </p:sp>
      <p:pic>
        <p:nvPicPr>
          <p:cNvPr id="4" name="Picture 3" descr="wholesaling_believer.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6056" y="2658270"/>
            <a:ext cx="6600825" cy="1943100"/>
          </a:xfrm>
          <a:prstGeom prst="rect">
            <a:avLst/>
          </a:prstGeom>
        </p:spPr>
      </p:pic>
    </p:spTree>
    <p:extLst>
      <p:ext uri="{BB962C8B-B14F-4D97-AF65-F5344CB8AC3E}">
        <p14:creationId xmlns:p14="http://schemas.microsoft.com/office/powerpoint/2010/main" val="20328747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84311" y="2666999"/>
            <a:ext cx="5296052" cy="3124201"/>
          </a:xfrm>
        </p:spPr>
        <p:txBody>
          <a:bodyPr>
            <a:normAutofit/>
          </a:bodyPr>
          <a:lstStyle/>
          <a:p>
            <a:pPr marL="0" indent="0">
              <a:buNone/>
            </a:pPr>
            <a:r>
              <a:rPr lang="en-US" sz="2800" b="1" dirty="0"/>
              <a:t>Descriptive statistics</a:t>
            </a:r>
          </a:p>
          <a:p>
            <a:pPr marL="0" indent="0">
              <a:buNone/>
            </a:pPr>
            <a:r>
              <a:rPr lang="en-US" sz="2800" dirty="0" smtClean="0"/>
              <a:t>Statistics </a:t>
            </a:r>
            <a:r>
              <a:rPr lang="en-US" sz="2800" dirty="0"/>
              <a:t>pertaining to central tendency such as the mean, median, or mode </a:t>
            </a:r>
          </a:p>
          <a:p>
            <a:pPr marL="0" indent="0">
              <a:buNone/>
            </a:pP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5778" y="2555036"/>
            <a:ext cx="4067175" cy="2800350"/>
          </a:xfrm>
          <a:prstGeom prst="rect">
            <a:avLst/>
          </a:prstGeom>
        </p:spPr>
      </p:pic>
    </p:spTree>
    <p:extLst>
      <p:ext uri="{BB962C8B-B14F-4D97-AF65-F5344CB8AC3E}">
        <p14:creationId xmlns:p14="http://schemas.microsoft.com/office/powerpoint/2010/main" val="185903153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to Statistics</a:t>
            </a:r>
            <a:endParaRPr lang="en-US" dirty="0"/>
          </a:p>
        </p:txBody>
      </p:sp>
      <p:sp>
        <p:nvSpPr>
          <p:cNvPr id="3" name="Content Placeholder 2"/>
          <p:cNvSpPr>
            <a:spLocks noGrp="1"/>
          </p:cNvSpPr>
          <p:nvPr>
            <p:ph idx="1"/>
          </p:nvPr>
        </p:nvSpPr>
        <p:spPr>
          <a:xfrm>
            <a:off x="1484311" y="2666999"/>
            <a:ext cx="5744626" cy="3124201"/>
          </a:xfrm>
        </p:spPr>
        <p:txBody>
          <a:bodyPr>
            <a:normAutofit/>
          </a:bodyPr>
          <a:lstStyle/>
          <a:p>
            <a:pPr marL="0" indent="0">
              <a:buNone/>
            </a:pPr>
            <a:r>
              <a:rPr lang="en-US" sz="2800" b="1" dirty="0"/>
              <a:t>Descriptive </a:t>
            </a:r>
            <a:r>
              <a:rPr lang="en-US" sz="2800" b="1" dirty="0" smtClean="0"/>
              <a:t>statistics</a:t>
            </a:r>
          </a:p>
          <a:p>
            <a:pPr marL="0" indent="0">
              <a:buNone/>
            </a:pPr>
            <a:r>
              <a:rPr lang="en-US" sz="2800" dirty="0" smtClean="0"/>
              <a:t>Statistics </a:t>
            </a:r>
            <a:r>
              <a:rPr lang="en-US" sz="2800" dirty="0"/>
              <a:t>pertaining to dispersion around the central tendency such as the range or standard deviation </a:t>
            </a:r>
          </a:p>
          <a:p>
            <a:pPr marL="0" indent="0">
              <a:buNone/>
            </a:pPr>
            <a:endParaRPr lang="en-US" sz="2800" b="1"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3158" y="2943404"/>
            <a:ext cx="4105275" cy="2247900"/>
          </a:xfrm>
          <a:prstGeom prst="rect">
            <a:avLst/>
          </a:prstGeom>
        </p:spPr>
      </p:pic>
    </p:spTree>
    <p:extLst>
      <p:ext uri="{BB962C8B-B14F-4D97-AF65-F5344CB8AC3E}">
        <p14:creationId xmlns:p14="http://schemas.microsoft.com/office/powerpoint/2010/main" val="198543348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484310" y="2666999"/>
            <a:ext cx="5563471" cy="3124201"/>
          </a:xfrm>
        </p:spPr>
        <p:txBody>
          <a:bodyPr>
            <a:normAutofit/>
          </a:bodyPr>
          <a:lstStyle/>
          <a:p>
            <a:pPr marL="0" indent="0">
              <a:buNone/>
            </a:pPr>
            <a:r>
              <a:rPr lang="en-US" sz="2800" b="1" dirty="0"/>
              <a:t>Descriptive statistics</a:t>
            </a:r>
          </a:p>
          <a:p>
            <a:pPr marL="0" indent="0">
              <a:buNone/>
            </a:pPr>
            <a:r>
              <a:rPr lang="en-US" sz="2800" dirty="0" smtClean="0"/>
              <a:t>Statistics </a:t>
            </a:r>
            <a:r>
              <a:rPr lang="en-US" sz="2800" dirty="0"/>
              <a:t>or graphs depicting the shape of a distribution </a:t>
            </a:r>
          </a:p>
          <a:p>
            <a:pPr marL="0" indent="0">
              <a:buNone/>
            </a:pP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9909" y="2536164"/>
            <a:ext cx="4653314" cy="3084032"/>
          </a:xfrm>
          <a:prstGeom prst="rect">
            <a:avLst/>
          </a:prstGeom>
        </p:spPr>
      </p:pic>
    </p:spTree>
    <p:extLst>
      <p:ext uri="{BB962C8B-B14F-4D97-AF65-F5344CB8AC3E}">
        <p14:creationId xmlns:p14="http://schemas.microsoft.com/office/powerpoint/2010/main" val="39527920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8713" cy="1752599"/>
          </a:xfrm>
        </p:spPr>
        <p:txBody>
          <a:bodyPr/>
          <a:lstStyle/>
          <a:p>
            <a:r>
              <a:rPr lang="en-US" dirty="0" smtClean="0"/>
              <a:t>Introduction </a:t>
            </a:r>
            <a:r>
              <a:rPr lang="en-US" smtClean="0"/>
              <a:t>to Statistics</a:t>
            </a:r>
            <a:endParaRPr lang="en-US" dirty="0"/>
          </a:p>
        </p:txBody>
      </p:sp>
      <p:sp>
        <p:nvSpPr>
          <p:cNvPr id="3" name="Content Placeholder 2"/>
          <p:cNvSpPr>
            <a:spLocks noGrp="1"/>
          </p:cNvSpPr>
          <p:nvPr>
            <p:ph idx="1"/>
          </p:nvPr>
        </p:nvSpPr>
        <p:spPr>
          <a:xfrm>
            <a:off x="1311782" y="2296065"/>
            <a:ext cx="5968911" cy="3124201"/>
          </a:xfrm>
        </p:spPr>
        <p:txBody>
          <a:bodyPr>
            <a:normAutofit/>
          </a:bodyPr>
          <a:lstStyle/>
          <a:p>
            <a:pPr marL="0" indent="0">
              <a:buNone/>
            </a:pPr>
            <a:r>
              <a:rPr lang="en-US" sz="2800" b="1" dirty="0" smtClean="0"/>
              <a:t>Inferential </a:t>
            </a:r>
            <a:r>
              <a:rPr lang="en-US" sz="2800" b="1" dirty="0"/>
              <a:t>statistics</a:t>
            </a:r>
            <a:r>
              <a:rPr lang="en-US" sz="2800" dirty="0" smtClean="0"/>
              <a:t> </a:t>
            </a:r>
            <a:endParaRPr lang="en-US" sz="2800" dirty="0"/>
          </a:p>
          <a:p>
            <a:pPr marL="0" indent="0">
              <a:buNone/>
            </a:pPr>
            <a:r>
              <a:rPr lang="en-US" sz="2800" dirty="0"/>
              <a:t>Inferential statistics allow one to infer population parameters based upon sample statistics and to model relationships within the data. The categories of inferential statistics are ;</a:t>
            </a:r>
          </a:p>
          <a:p>
            <a:pPr marL="0" indent="0">
              <a:buNone/>
            </a:pP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92732" y="2251493"/>
            <a:ext cx="3486509" cy="2789207"/>
          </a:xfrm>
          <a:prstGeom prst="rect">
            <a:avLst/>
          </a:prstGeom>
        </p:spPr>
      </p:pic>
    </p:spTree>
    <p:extLst>
      <p:ext uri="{BB962C8B-B14F-4D97-AF65-F5344CB8AC3E}">
        <p14:creationId xmlns:p14="http://schemas.microsoft.com/office/powerpoint/2010/main" val="435889744"/>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xmlns=""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1189</TotalTime>
  <Words>1627</Words>
  <Application>Microsoft Macintosh PowerPoint</Application>
  <PresentationFormat>Custom</PresentationFormat>
  <Paragraphs>191</Paragraphs>
  <Slides>51</Slides>
  <Notes>1</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Parallax</vt:lpstr>
      <vt:lpstr>Introduction to Statistics and Data Representation</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lpstr>Introduction to Statistics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Statistics and Data Representation</dc:title>
  <dc:creator>Microsoft Office User</dc:creator>
  <cp:lastModifiedBy>Simon Dixon</cp:lastModifiedBy>
  <cp:revision>45</cp:revision>
  <dcterms:created xsi:type="dcterms:W3CDTF">2015-09-02T02:44:01Z</dcterms:created>
  <dcterms:modified xsi:type="dcterms:W3CDTF">2017-09-05T23:44:23Z</dcterms:modified>
</cp:coreProperties>
</file>

<file path=docProps/thumbnail.jpeg>
</file>